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64" r:id="rId3"/>
    <p:sldMasterId id="2147483982" r:id="rId4"/>
    <p:sldMasterId id="2147483998" r:id="rId5"/>
    <p:sldMasterId id="2147484014" r:id="rId6"/>
    <p:sldMasterId id="2147484030" r:id="rId7"/>
    <p:sldMasterId id="2147484046" r:id="rId8"/>
    <p:sldMasterId id="2147484062" r:id="rId9"/>
    <p:sldMasterId id="2147484078" r:id="rId10"/>
    <p:sldMasterId id="2147484094" r:id="rId11"/>
    <p:sldMasterId id="2147484110" r:id="rId12"/>
  </p:sldMasterIdLst>
  <p:notesMasterIdLst>
    <p:notesMasterId r:id="rId26"/>
  </p:notesMasterIdLst>
  <p:handoutMasterIdLst>
    <p:handoutMasterId r:id="rId27"/>
  </p:handoutMasterIdLst>
  <p:sldIdLst>
    <p:sldId id="298" r:id="rId13"/>
    <p:sldId id="391" r:id="rId14"/>
    <p:sldId id="409" r:id="rId15"/>
    <p:sldId id="393" r:id="rId16"/>
    <p:sldId id="410" r:id="rId17"/>
    <p:sldId id="415" r:id="rId18"/>
    <p:sldId id="413" r:id="rId19"/>
    <p:sldId id="414" r:id="rId20"/>
    <p:sldId id="397" r:id="rId21"/>
    <p:sldId id="398" r:id="rId22"/>
    <p:sldId id="411" r:id="rId23"/>
    <p:sldId id="405" r:id="rId24"/>
    <p:sldId id="402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222"/>
    <a:srgbClr val="051B35"/>
    <a:srgbClr val="AFC828"/>
    <a:srgbClr val="EFA720"/>
    <a:srgbClr val="008C99"/>
    <a:srgbClr val="CD0032"/>
    <a:srgbClr val="4B384C"/>
    <a:srgbClr val="221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7" autoAdjust="0"/>
    <p:restoredTop sz="59942" autoAdjust="0"/>
  </p:normalViewPr>
  <p:slideViewPr>
    <p:cSldViewPr snapToGrid="0" snapToObjects="1">
      <p:cViewPr varScale="1">
        <p:scale>
          <a:sx n="65" d="100"/>
          <a:sy n="65" d="100"/>
        </p:scale>
        <p:origin x="12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54" d="100"/>
          <a:sy n="54" d="100"/>
        </p:scale>
        <p:origin x="-2656" y="-88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5.xml"/><Relationship Id="rId12" Type="http://schemas.openxmlformats.org/officeDocument/2006/relationships/slideMaster" Target="slideMasters/slideMaster10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7FE4CA7-19FF-ED4E-9D4F-466DAC0DA227}" type="datetimeFigureOut">
              <a:rPr lang="en-GB"/>
              <a:pPr/>
              <a:t>27/01/2017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45D14C8-D2A4-D647-9487-6C62D9F52F0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008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ACBBE-7E33-9740-A568-3AC33FF49E69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51A1-1510-2344-9C6C-DFB56110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3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79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7FE94-49EE-4966-95F9-27495530490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34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PSE UK found that the proportion who could not afford to have a friend’s child round for tea or a snack once a fortnight had doubled between 1999 and 2012, from 4% to 8%, representing 1,000,000 children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51A1-1510-2344-9C6C-DFB5611073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20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(but adapted preferences in austerity)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51A1-1510-2344-9C6C-DFB5611073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7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51A1-1510-2344-9C6C-DFB5611073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6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51A1-1510-2344-9C6C-DFB5611073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80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7FE94-49EE-4966-95F9-27495530490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54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7FE94-49EE-4966-95F9-27495530490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6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1116013" cy="836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1833282"/>
            <a:ext cx="5486400" cy="7310718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51A1-1510-2344-9C6C-DFB5611073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07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51A1-1510-2344-9C6C-DFB5611073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51A1-1510-2344-9C6C-DFB5611073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22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51A1-1510-2344-9C6C-DFB5611073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6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0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827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09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840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1291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390142-4949-4EB6-B6DB-DB19E16C3C58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7E980C-AD42-2942-A75E-AF0E7EAD80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24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F111E1-1E5A-4DE0-8516-C56B9ED1F77E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F073D1A-A5B6-B849-AFED-31B033BC6D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6902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226BF3-5AD2-4524-B4CC-B88A66842419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A8B5E1-E0F0-1B46-A4D4-DB64501982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580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AF0BF7-AF34-4F55-80A8-DEA084ADFD93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A77413-703C-9943-9FA9-F070B79747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698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2778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15532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43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0150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626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5675D0-4088-4BA1-A006-B5AFD880D05B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charset="0"/>
              </a:defRPr>
            </a:lvl1pPr>
          </a:lstStyle>
          <a:p>
            <a:fld id="{218D6845-D400-A24A-BDC9-AAF164DD8A9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8429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920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345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0756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D637C8-669E-4A7B-B89D-FB5FFF951A5E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BEA5AF-CB6B-0642-9E12-03D976DFA5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091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F7E6E6-4726-451E-A9D5-E72092AAFB01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F2C4E6-0219-E643-A4F2-2D51F83DA4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6168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8448EC-33B6-4503-A464-7CA8BDBD80CD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20B9A4-8A5B-BA47-B259-C76A8C2319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100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C0C110-1D1F-4A2D-A0E8-451E4EB37CF0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047621-3443-9F49-BAD0-F91131B114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451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15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icon to add SmartArt graphic</a:t>
            </a:r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3333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1654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337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57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202F62-3600-4C0B-9007-1385B05B8122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charset="0"/>
              </a:defRPr>
            </a:lvl1pPr>
          </a:lstStyle>
          <a:p>
            <a:fld id="{B0690D01-33AB-934C-9A8B-56468E98E5E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84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40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61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239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3D6EA5-AAC1-4ED2-A8BE-73C8F69BE847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F44489D-4870-0045-8099-2DBFDAA561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1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563004-72D3-473C-B4E8-7383309825D4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4403D3-93D2-2B42-AD84-E162E4295E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1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CF0CD0-DDBE-4578-94F4-482E41F35C48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charset="0"/>
              </a:defRPr>
            </a:lvl1pPr>
          </a:lstStyle>
          <a:p>
            <a:fld id="{367553DF-8933-524B-8239-D4B3D7BFE57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75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98F8D1-228E-437A-96E4-CE81A087A50B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DBBB9D-D761-254D-A9FE-C07C71F4BB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398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6067DD2-65EE-4584-9652-58D10E2F4260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14B665-D47E-784E-8FF8-2F87150336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047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211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840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222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665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35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5ABDCF6-F671-4CF5-8E7E-2046AAEA1F3E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charset="0"/>
              </a:defRPr>
            </a:lvl1pPr>
          </a:lstStyle>
          <a:p>
            <a:fld id="{1B209C8E-CB05-7349-87E2-0DA7CB75442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97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3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8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37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B3EB75-2406-47D8-89D2-88BCD86B8025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D6E9DE-2BBB-0140-924C-2C3F838250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756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961F0C-5953-4945-8C8B-55F8E174CABA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6FF60B-05BC-8847-9225-E9D67AA337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304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87F886-82CC-47B9-BC7E-28B12783FD46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45A38C-2964-3B49-ABAE-7B8F394DE5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378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36FAF5-53E1-48F6-B04D-C8DE26F060F6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8DD7B3-DD28-1B41-B799-E0450E41B0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01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154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218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2306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15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89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B89FBD-2558-4CC2-9A7C-69B59914CAE1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charset="0"/>
              </a:defRPr>
            </a:lvl1pPr>
          </a:lstStyle>
          <a:p>
            <a:fld id="{EDCDBB29-65D7-C147-929B-F37E942BBF0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0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372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3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47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B10DD1-BF92-4378-AC6B-B85F59EE6FDE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A3D74B-7500-EF47-8E41-CCB2352159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30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5D2D8B-7557-4A14-BD34-3D6885811BC1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38BA30-5B6B-8C45-BDA4-825228EE425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520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64CE59-E0E7-4D02-8CCD-B3CDB354622F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062E84-6B8F-1846-AD9E-733EB0BAE4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664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ED6D29-FDE1-4DB0-B797-997C57872FA7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6E9668-8A19-C44B-937E-592C7271B5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7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6498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957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0610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29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4958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296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0F97B4-791F-49EA-AAA8-735D0AFFC441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charset="0"/>
              </a:defRPr>
            </a:lvl1pPr>
          </a:lstStyle>
          <a:p>
            <a:fld id="{E6614212-AAB3-FB43-9ADD-A3625478FA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339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35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69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62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C56FE03-FDAD-4731-8174-5D253200A456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2E1FAB-D369-2B40-9232-D62734D8B3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17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AA61E33-3241-40BD-8EEC-1E52069C63A0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7D703C-6E56-CC46-89C6-EDD2A38274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339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B7C6F9-846B-4738-8EDF-6816507C75BD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C4F0CB4-E2AB-8142-8CD6-25486690A6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1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9A2A25-55B5-4B38-99FC-A66403A3B015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50CEEA-3CC6-9A43-9583-6F1C175BEE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8118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81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9E7F23-953F-4F9F-865F-609E78CAFF8C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C23594-73CD-684E-B859-6135AEFCE28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5198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082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6786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123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8BA4CF-5F93-4814-BA73-54E290FE1ED7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charset="0"/>
              </a:defRPr>
            </a:lvl1pPr>
          </a:lstStyle>
          <a:p>
            <a:fld id="{3A5E9B27-CB1B-D24B-9293-50977AD052E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122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980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948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122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F78F19-787B-4170-8E38-F7262813C4DE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A3F1004-A738-CB4A-852C-62D8F7C0BA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033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E9633D-C61C-491A-A35D-F431854F3F79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1A71F6-DB7B-994E-863D-44379CDB15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756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94B11F-BAC8-43D9-AAD0-A319F4A71329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8D9C143-E95F-7346-A001-5B62521771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1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18A0527-4ECC-4DEB-BE74-F7FBBE8A091C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40B321-252E-F94E-B71B-17E4FCA49C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671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A1265D-F446-40D2-9BBC-52AE6FE39347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47CC01-BF57-5346-B8AD-7C98E9BFF7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404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6156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2043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4366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913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1A0C86A-8877-4B3A-9AE5-88486B836B14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charset="0"/>
              </a:defRPr>
            </a:lvl1pPr>
          </a:lstStyle>
          <a:p>
            <a:fld id="{45CD96DB-AFE3-E043-84F3-1B8ACAA8D2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434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748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810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1403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E0511F-FA1D-4567-B374-6DD448B21925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0C8BFF7-29B8-4F4E-AEA5-D72D5BB196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31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1C7267A-8128-443A-98D5-BD8E468115EC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30F78A-0D6F-984D-A78C-4F090DE84CD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75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DAEA17-E6D1-472F-A23E-BA4961602035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9A1DA7-1479-3843-B64C-70B57C9F3E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023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B6815C-6057-4ECA-9498-7DC4CD1B15CF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EAD940-3335-8D4D-A86E-302C1FB91F5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642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CCF0EF-8841-4C90-858D-6DBDE7B20D4E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9164ED-7591-B545-A46D-3DB57AA7FD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4465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6828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7086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2780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902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1B68EE-4EF8-4A7B-8957-C0EE41D6CE8A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charset="0"/>
              </a:defRPr>
            </a:lvl1pPr>
          </a:lstStyle>
          <a:p>
            <a:fld id="{2D6D4BED-75D4-E34E-8B0B-4A3319DC7A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6916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458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4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B355D4-2DC2-45FB-A596-8CBE74B9F9E0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C973A1-A01C-2E42-A9C5-495EBDBE67E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05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8545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9A0CD9-7AC1-41E0-9B41-09F25D8ACEFD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06047B-BA31-4447-8478-C374ECBE43E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166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13BE8CD-5EAB-418E-90F5-C089F99F377B}" type="datetime1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18D129-3F42-6D4E-8BA9-D0383E0393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579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10D635-5FA4-431F-A882-0D5B1A11B6DE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81087C-0135-414A-9771-C34B639F41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0742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BA446C-4AED-40D9-8C13-F443A3504712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A975683-C7E1-E94B-BD47-A4268CCD5E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2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40794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1580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7575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703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F75CB8-AE87-4B01-A486-C3E9B5D6DED0}" type="datetime1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charset="0"/>
              </a:defRPr>
            </a:lvl1pPr>
          </a:lstStyle>
          <a:p>
            <a:fld id="{956E396F-99FF-A04D-85CA-5455F80817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10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  <p:sldLayoutId id="2147484938" r:id="rId2"/>
    <p:sldLayoutId id="2147484866" r:id="rId3"/>
    <p:sldLayoutId id="2147484867" r:id="rId4"/>
    <p:sldLayoutId id="2147484868" r:id="rId5"/>
    <p:sldLayoutId id="2147484939" r:id="rId6"/>
    <p:sldLayoutId id="2147484940" r:id="rId7"/>
    <p:sldLayoutId id="2147484941" r:id="rId8"/>
    <p:sldLayoutId id="2147484942" r:id="rId9"/>
    <p:sldLayoutId id="2147484869" r:id="rId10"/>
    <p:sldLayoutId id="2147484870" r:id="rId11"/>
    <p:sldLayoutId id="2147484871" r:id="rId12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31" r:id="rId1"/>
    <p:sldLayoutId id="2147484983" r:id="rId2"/>
    <p:sldLayoutId id="2147484932" r:id="rId3"/>
    <p:sldLayoutId id="2147484933" r:id="rId4"/>
    <p:sldLayoutId id="2147484934" r:id="rId5"/>
    <p:sldLayoutId id="2147484984" r:id="rId6"/>
    <p:sldLayoutId id="2147484985" r:id="rId7"/>
    <p:sldLayoutId id="2147484986" r:id="rId8"/>
    <p:sldLayoutId id="2147484987" r:id="rId9"/>
    <p:sldLayoutId id="2147484935" r:id="rId10"/>
    <p:sldLayoutId id="2147484936" r:id="rId11"/>
    <p:sldLayoutId id="2147484937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IoE_286_landscap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72" r:id="rId1"/>
    <p:sldLayoutId id="2147484943" r:id="rId2"/>
    <p:sldLayoutId id="2147484873" r:id="rId3"/>
    <p:sldLayoutId id="2147484874" r:id="rId4"/>
    <p:sldLayoutId id="2147484875" r:id="rId5"/>
    <p:sldLayoutId id="2147484944" r:id="rId6"/>
    <p:sldLayoutId id="2147484945" r:id="rId7"/>
    <p:sldLayoutId id="2147484946" r:id="rId8"/>
    <p:sldLayoutId id="2147484947" r:id="rId9"/>
    <p:sldLayoutId id="2147484876" r:id="rId10"/>
    <p:sldLayoutId id="2147484877" r:id="rId11"/>
    <p:sldLayoutId id="2147484878" r:id="rId12"/>
    <p:sldLayoutId id="2147484879" r:id="rId13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0" r:id="rId1"/>
    <p:sldLayoutId id="2147484948" r:id="rId2"/>
    <p:sldLayoutId id="2147484881" r:id="rId3"/>
    <p:sldLayoutId id="2147484882" r:id="rId4"/>
    <p:sldLayoutId id="2147484949" r:id="rId5"/>
    <p:sldLayoutId id="2147484950" r:id="rId6"/>
    <p:sldLayoutId id="2147484951" r:id="rId7"/>
    <p:sldLayoutId id="2147484952" r:id="rId8"/>
    <p:sldLayoutId id="2147484883" r:id="rId9"/>
    <p:sldLayoutId id="2147484884" r:id="rId10"/>
    <p:sldLayoutId id="2147484885" r:id="rId11"/>
    <p:sldLayoutId id="2147484886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7" r:id="rId1"/>
    <p:sldLayoutId id="2147484953" r:id="rId2"/>
    <p:sldLayoutId id="2147484888" r:id="rId3"/>
    <p:sldLayoutId id="2147484889" r:id="rId4"/>
    <p:sldLayoutId id="2147484954" r:id="rId5"/>
    <p:sldLayoutId id="2147484955" r:id="rId6"/>
    <p:sldLayoutId id="2147484956" r:id="rId7"/>
    <p:sldLayoutId id="2147484957" r:id="rId8"/>
    <p:sldLayoutId id="2147484890" r:id="rId9"/>
    <p:sldLayoutId id="2147484891" r:id="rId10"/>
    <p:sldLayoutId id="2147484892" r:id="rId11"/>
    <p:sldLayoutId id="2147484893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4" r:id="rId1"/>
    <p:sldLayoutId id="2147484958" r:id="rId2"/>
    <p:sldLayoutId id="2147484895" r:id="rId3"/>
    <p:sldLayoutId id="2147484896" r:id="rId4"/>
    <p:sldLayoutId id="2147484897" r:id="rId5"/>
    <p:sldLayoutId id="2147484959" r:id="rId6"/>
    <p:sldLayoutId id="2147484960" r:id="rId7"/>
    <p:sldLayoutId id="2147484961" r:id="rId8"/>
    <p:sldLayoutId id="2147484962" r:id="rId9"/>
    <p:sldLayoutId id="2147484898" r:id="rId10"/>
    <p:sldLayoutId id="2147484899" r:id="rId11"/>
    <p:sldLayoutId id="2147484900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1" r:id="rId1"/>
    <p:sldLayoutId id="2147484963" r:id="rId2"/>
    <p:sldLayoutId id="2147484902" r:id="rId3"/>
    <p:sldLayoutId id="2147484903" r:id="rId4"/>
    <p:sldLayoutId id="2147484904" r:id="rId5"/>
    <p:sldLayoutId id="2147484964" r:id="rId6"/>
    <p:sldLayoutId id="2147484965" r:id="rId7"/>
    <p:sldLayoutId id="2147484966" r:id="rId8"/>
    <p:sldLayoutId id="2147484967" r:id="rId9"/>
    <p:sldLayoutId id="2147484905" r:id="rId10"/>
    <p:sldLayoutId id="2147484906" r:id="rId11"/>
    <p:sldLayoutId id="2147484907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68" r:id="rId2"/>
    <p:sldLayoutId id="2147484911" r:id="rId3"/>
    <p:sldLayoutId id="2147484912" r:id="rId4"/>
    <p:sldLayoutId id="2147484913" r:id="rId5"/>
    <p:sldLayoutId id="2147484969" r:id="rId6"/>
    <p:sldLayoutId id="2147484970" r:id="rId7"/>
    <p:sldLayoutId id="2147484971" r:id="rId8"/>
    <p:sldLayoutId id="2147484972" r:id="rId9"/>
    <p:sldLayoutId id="2147484914" r:id="rId10"/>
    <p:sldLayoutId id="2147484915" r:id="rId11"/>
    <p:sldLayoutId id="2147484916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7" r:id="rId1"/>
    <p:sldLayoutId id="2147484973" r:id="rId2"/>
    <p:sldLayoutId id="2147484918" r:id="rId3"/>
    <p:sldLayoutId id="2147484919" r:id="rId4"/>
    <p:sldLayoutId id="2147484920" r:id="rId5"/>
    <p:sldLayoutId id="2147484974" r:id="rId6"/>
    <p:sldLayoutId id="2147484975" r:id="rId7"/>
    <p:sldLayoutId id="2147484976" r:id="rId8"/>
    <p:sldLayoutId id="2147484977" r:id="rId9"/>
    <p:sldLayoutId id="2147484921" r:id="rId10"/>
    <p:sldLayoutId id="2147484922" r:id="rId11"/>
    <p:sldLayoutId id="2147484923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78" r:id="rId2"/>
    <p:sldLayoutId id="2147484925" r:id="rId3"/>
    <p:sldLayoutId id="2147484926" r:id="rId4"/>
    <p:sldLayoutId id="2147484927" r:id="rId5"/>
    <p:sldLayoutId id="2147484979" r:id="rId6"/>
    <p:sldLayoutId id="2147484980" r:id="rId7"/>
    <p:sldLayoutId id="2147484981" r:id="rId8"/>
    <p:sldLayoutId id="2147484982" r:id="rId9"/>
    <p:sldLayoutId id="2147484928" r:id="rId10"/>
    <p:sldLayoutId id="2147484929" r:id="rId11"/>
    <p:sldLayoutId id="2147484930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peri.dept.shef.ac.uk/wp-content/uploads/2015/09/Food-poverty-policy-event-report.pdf" TargetMode="Externa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02191"/>
            <a:ext cx="8498592" cy="2752725"/>
          </a:xfrm>
        </p:spPr>
        <p:txBody>
          <a:bodyPr/>
          <a:lstStyle/>
          <a:p>
            <a:r>
              <a:rPr lang="en-GB" sz="3600" b="1" dirty="0" smtClean="0"/>
              <a:t>Families and Food in Hard Times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02971"/>
            <a:ext cx="6705599" cy="5055029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Outline: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Families </a:t>
            </a:r>
            <a:r>
              <a:rPr lang="en-GB" sz="2400" dirty="0">
                <a:solidFill>
                  <a:schemeClr val="tx1"/>
                </a:solidFill>
              </a:rPr>
              <a:t>and </a:t>
            </a:r>
            <a:r>
              <a:rPr lang="en-GB" sz="2400" dirty="0" smtClean="0">
                <a:solidFill>
                  <a:schemeClr val="tx1"/>
                </a:solidFill>
              </a:rPr>
              <a:t>food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Conceptualising food poverty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Operationalising food poverty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Young people’s experiences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Implications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eaLnBrk="1" hangingPunct="1"/>
            <a:endParaRPr lang="en-GB" sz="1800" dirty="0" smtClean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en-GB" sz="1800" dirty="0" smtClean="0">
                <a:solidFill>
                  <a:schemeClr val="tx1"/>
                </a:solidFill>
              </a:rPr>
              <a:t>Dr Rebecca O’Connell, Senior Research Officer</a:t>
            </a:r>
            <a:endParaRPr lang="en-GB" sz="1800" dirty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en-GB" sz="1800" dirty="0" smtClean="0">
                <a:solidFill>
                  <a:schemeClr val="tx1"/>
                </a:solidFill>
              </a:rPr>
              <a:t>Thomas Coram Research Unit, UCL Institute of Education </a:t>
            </a:r>
          </a:p>
          <a:p>
            <a:pPr marL="0" indent="0" eaLnBrk="1" hangingPunct="1"/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Household food insecurity measurement in Scotland: </a:t>
            </a:r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Dec </a:t>
            </a:r>
            <a:r>
              <a:rPr lang="en-GB" sz="1800" dirty="0">
                <a:solidFill>
                  <a:schemeClr val="tx1"/>
                </a:solidFill>
              </a:rPr>
              <a:t>2016 update and </a:t>
            </a:r>
            <a:r>
              <a:rPr lang="en-GB" sz="1800" dirty="0" smtClean="0">
                <a:solidFill>
                  <a:schemeClr val="tx1"/>
                </a:solidFill>
              </a:rPr>
              <a:t>workshop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Serenity Café, Edinburgh 13</a:t>
            </a:r>
            <a:r>
              <a:rPr lang="en-GB" sz="1800" baseline="30000" dirty="0" smtClean="0">
                <a:solidFill>
                  <a:schemeClr val="tx1"/>
                </a:solidFill>
              </a:rPr>
              <a:t>th</a:t>
            </a:r>
            <a:r>
              <a:rPr lang="en-GB" sz="1800" dirty="0" smtClean="0">
                <a:solidFill>
                  <a:schemeClr val="tx1"/>
                </a:solidFill>
              </a:rPr>
              <a:t> December, 2016</a:t>
            </a:r>
          </a:p>
          <a:p>
            <a:pPr marL="0" indent="0" eaLnBrk="1" hangingPunct="1"/>
            <a:endParaRPr lang="en-GB" sz="1800" b="0" dirty="0" smtClean="0">
              <a:solidFill>
                <a:schemeClr val="tx1"/>
              </a:solidFill>
            </a:endParaRPr>
          </a:p>
          <a:p>
            <a:pPr marL="0" indent="0" eaLnBrk="1" hangingPunct="1"/>
            <a:endParaRPr lang="en-GB" sz="1800" b="0" dirty="0"/>
          </a:p>
          <a:p>
            <a:pPr marL="0" indent="0" eaLnBrk="1" hangingPunct="1"/>
            <a:endParaRPr lang="en-GB" sz="1800" b="0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732588" y="5734050"/>
            <a:ext cx="2411412" cy="1123950"/>
          </a:xfrm>
          <a:prstGeom prst="rect">
            <a:avLst/>
          </a:prstGeom>
          <a:solidFill>
            <a:srgbClr val="2EC8D5"/>
          </a:solidFill>
          <a:ln w="9525">
            <a:noFill/>
            <a:miter lim="800000"/>
            <a:headEnd/>
            <a:tailEnd/>
          </a:ln>
        </p:spPr>
        <p:txBody>
          <a:bodyPr wrap="none" lIns="72000" rIns="72000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5" name="Picture 4" descr="erc_banner-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7948" y="5734050"/>
            <a:ext cx="3156052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6273"/>
            <a:ext cx="8229600" cy="894717"/>
          </a:xfrm>
        </p:spPr>
        <p:txBody>
          <a:bodyPr/>
          <a:lstStyle/>
          <a:p>
            <a:r>
              <a:rPr lang="en-GB" alt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Young people’s experiences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4114"/>
            <a:ext cx="8229600" cy="4963886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Stigma and shame</a:t>
            </a:r>
          </a:p>
          <a:p>
            <a:r>
              <a:rPr lang="en-GB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So when she was like ‘You can’t get that, you’re free school meals’ like I was really embarrassed cos people were waiting behind me, I was kind of like ‘Oh my God’.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Isolation/exclusion</a:t>
            </a:r>
          </a:p>
          <a:p>
            <a:r>
              <a:rPr lang="en-GB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GB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 just watch them eating and I don’t eat, I just watch them eat’ </a:t>
            </a:r>
            <a:endParaRPr lang="en-GB" sz="2400" dirty="0" smtClean="0"/>
          </a:p>
          <a:p>
            <a:r>
              <a:rPr lang="en-GB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Feels </a:t>
            </a:r>
            <a:r>
              <a:rPr lang="en-GB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like I’m left out of the fun that happens and stuff.  Like it just makes me feel </a:t>
            </a:r>
            <a:r>
              <a:rPr lang="en-GB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empty</a:t>
            </a:r>
          </a:p>
          <a:p>
            <a:r>
              <a:rPr lang="en-GB" sz="2400" dirty="0"/>
              <a:t>M: I’ve told my kids straight ‘You invite your friends round, tell them to bring their pocket money, I </a:t>
            </a:r>
            <a:r>
              <a:rPr lang="en-GB" sz="2400" dirty="0" smtClean="0"/>
              <a:t>[can] barely </a:t>
            </a:r>
            <a:r>
              <a:rPr lang="en-GB" sz="2400" dirty="0"/>
              <a:t>feeds </a:t>
            </a:r>
            <a:r>
              <a:rPr lang="en-GB" sz="2400" dirty="0" err="1"/>
              <a:t>yous</a:t>
            </a:r>
            <a:r>
              <a:rPr lang="en-GB" sz="2400" dirty="0"/>
              <a:t> lot’ </a:t>
            </a:r>
          </a:p>
          <a:p>
            <a:endParaRPr lang="en-GB" altLang="en-US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alt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39898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R O’Connell,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024"/>
            <a:ext cx="8229600" cy="1501810"/>
          </a:xfrm>
        </p:spPr>
        <p:txBody>
          <a:bodyPr/>
          <a:lstStyle/>
          <a:p>
            <a:r>
              <a:rPr lang="en-US" dirty="0" smtClean="0"/>
              <a:t>Some reflections on definitions and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8" y="2440199"/>
            <a:ext cx="8229600" cy="4417801"/>
          </a:xfrm>
        </p:spPr>
        <p:txBody>
          <a:bodyPr/>
          <a:lstStyle/>
          <a:p>
            <a:r>
              <a:rPr lang="en-US" sz="2000" dirty="0" smtClean="0"/>
              <a:t>Concepts, definitions, measures = highly political (Lister, 2004, Saunders 2013)</a:t>
            </a:r>
          </a:p>
          <a:p>
            <a:r>
              <a:rPr lang="en-US" sz="2000" dirty="0" smtClean="0"/>
              <a:t>Importance of food for social participation = reflected in consensual definitions of living standards e.g. PSE UK and MIS </a:t>
            </a:r>
          </a:p>
          <a:p>
            <a:r>
              <a:rPr lang="en-US" sz="2000" dirty="0" smtClean="0"/>
              <a:t>Also important in YP’s accounts of stigma and social exclusion </a:t>
            </a:r>
          </a:p>
          <a:p>
            <a:r>
              <a:rPr lang="en-US" sz="2000" dirty="0" smtClean="0"/>
              <a:t>Narrow definition that reduces food to ‘nutrients’ = consistent with ‘food’ ‘solutions’ (charity; vouchers)</a:t>
            </a:r>
          </a:p>
          <a:p>
            <a:r>
              <a:rPr lang="en-US" sz="2000" dirty="0" smtClean="0"/>
              <a:t>Alternative/additional </a:t>
            </a:r>
            <a:r>
              <a:rPr lang="en-US" sz="2000" dirty="0" err="1" smtClean="0"/>
              <a:t>qs</a:t>
            </a:r>
            <a:r>
              <a:rPr lang="en-US" sz="2000" dirty="0" smtClean="0"/>
              <a:t> that frame the ‘problem’ more broadly = consistent with multidimensional definition of (food) poverty, ‘right to food’ and minimum income approach </a:t>
            </a:r>
          </a:p>
          <a:p>
            <a:r>
              <a:rPr lang="en-US" sz="2000" dirty="0" smtClean="0"/>
              <a:t>How to </a:t>
            </a:r>
            <a:r>
              <a:rPr lang="en-US" sz="2000" dirty="0" err="1" smtClean="0"/>
              <a:t>addresss</a:t>
            </a:r>
            <a:r>
              <a:rPr lang="en-US" sz="2000" dirty="0" smtClean="0"/>
              <a:t> intra-household variation including children’s experiences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8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6818"/>
            <a:ext cx="8229600" cy="674124"/>
          </a:xfrm>
        </p:spPr>
        <p:txBody>
          <a:bodyPr/>
          <a:lstStyle/>
          <a:p>
            <a:r>
              <a:rPr lang="en-GB" sz="3200" dirty="0" smtClean="0"/>
              <a:t>Selected references and further reading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845"/>
            <a:ext cx="8229600" cy="4450954"/>
          </a:xfrm>
        </p:spPr>
        <p:txBody>
          <a:bodyPr/>
          <a:lstStyle/>
          <a:p>
            <a:r>
              <a:rPr lang="en-US" sz="1400" dirty="0"/>
              <a:t>Dowler, E., Turner, S. and Dobson, B. (2001) Poverty Bites: food, health </a:t>
            </a:r>
            <a:r>
              <a:rPr lang="en-US" sz="1400" dirty="0" smtClean="0"/>
              <a:t>and</a:t>
            </a:r>
            <a:r>
              <a:rPr lang="en-GB" sz="1400" dirty="0" smtClean="0"/>
              <a:t> </a:t>
            </a:r>
            <a:r>
              <a:rPr lang="en-US" sz="1400" dirty="0" smtClean="0"/>
              <a:t>poor </a:t>
            </a:r>
            <a:r>
              <a:rPr lang="en-US" sz="1400" dirty="0"/>
              <a:t>families. CPAG: London</a:t>
            </a:r>
          </a:p>
          <a:p>
            <a:r>
              <a:rPr lang="en-US" sz="1400" dirty="0" smtClean="0"/>
              <a:t>Dower et al. (2011). Thinking about “food security”: engaging with UK Consumers. Critical Public Health 21,403-416.</a:t>
            </a:r>
          </a:p>
          <a:p>
            <a:r>
              <a:rPr lang="en-US" sz="1400" dirty="0" err="1" smtClean="0"/>
              <a:t>Friel</a:t>
            </a:r>
            <a:r>
              <a:rPr lang="en-US" sz="1400" dirty="0" smtClean="0"/>
              <a:t>, S. and Conlon, C. (2004), Food Poverty and Policy. Dublin: Combat Poverty Agency, available at http://www.combatpoverty.ie/publications/FoodPovertyAndPolicy_2004.pdf</a:t>
            </a:r>
            <a:endParaRPr lang="en-GB" sz="1400" dirty="0" smtClean="0"/>
          </a:p>
          <a:p>
            <a:r>
              <a:rPr lang="en-GB" sz="1400" dirty="0" err="1" smtClean="0"/>
              <a:t>Lambie</a:t>
            </a:r>
            <a:r>
              <a:rPr lang="en-GB" sz="1400" dirty="0" smtClean="0"/>
              <a:t>-Mumford</a:t>
            </a:r>
            <a:r>
              <a:rPr lang="en-GB" sz="1400" dirty="0"/>
              <a:t>, H. (2014). The Right to Food and the Rise of Charitable Emergency Food Provision in the United Kingdom. PhD Thesis, Department of Geography University of Sheffield, September 2014.</a:t>
            </a:r>
          </a:p>
          <a:p>
            <a:r>
              <a:rPr lang="en-US" sz="1400" dirty="0" err="1"/>
              <a:t>Lambie</a:t>
            </a:r>
            <a:r>
              <a:rPr lang="en-US" sz="1400" dirty="0"/>
              <a:t> Mumford, H. and </a:t>
            </a:r>
            <a:r>
              <a:rPr lang="en-GB" sz="1400" dirty="0"/>
              <a:t>Green, M. (2015). Austerity, welfare reform and the rising use of food banks by children in England and Wales. Area.</a:t>
            </a:r>
          </a:p>
          <a:p>
            <a:r>
              <a:rPr lang="en-GB" sz="1400" dirty="0" err="1"/>
              <a:t>Lambie</a:t>
            </a:r>
            <a:r>
              <a:rPr lang="en-GB" sz="1400" dirty="0"/>
              <a:t>-Mumford, H. and </a:t>
            </a:r>
            <a:r>
              <a:rPr lang="en-GB" sz="1400" b="1" dirty="0"/>
              <a:t>O’Connell, R.</a:t>
            </a:r>
            <a:r>
              <a:rPr lang="en-GB" sz="1400" dirty="0"/>
              <a:t> (2015). Food, poverty and policy: evidence base and knowledge gaps. Report. Available: </a:t>
            </a:r>
            <a:r>
              <a:rPr lang="en-GB" sz="1400" u="sng" dirty="0">
                <a:hlinkClick r:id="rId2"/>
              </a:rPr>
              <a:t>http://speri.dept.shef.ac.uk/wp-content/uploads/2015/09/Food-poverty-policy-event-report.pdf</a:t>
            </a:r>
            <a:endParaRPr lang="en-GB" sz="1400" dirty="0"/>
          </a:p>
          <a:p>
            <a:r>
              <a:rPr lang="en-US" sz="1400" dirty="0"/>
              <a:t>Lister, R. (2004). Poverty: Key Concepts. Cambridge: Polity Press.</a:t>
            </a:r>
          </a:p>
          <a:p>
            <a:r>
              <a:rPr lang="en-GB" sz="1400" dirty="0" err="1" smtClean="0"/>
              <a:t>Radimer</a:t>
            </a:r>
            <a:r>
              <a:rPr lang="en-GB" sz="1400" dirty="0"/>
              <a:t>, K., Olson, C., Greene, J., Campbell, C. &amp; </a:t>
            </a:r>
            <a:r>
              <a:rPr lang="en-GB" sz="1400" dirty="0" err="1"/>
              <a:t>Habicht</a:t>
            </a:r>
            <a:r>
              <a:rPr lang="en-GB" sz="1400" dirty="0"/>
              <a:t>, J-P. (1992). Understanding hunger and developing indicators to assess it in women and children. </a:t>
            </a:r>
            <a:r>
              <a:rPr lang="en-GB" sz="1400" i="1" dirty="0"/>
              <a:t>J </a:t>
            </a:r>
            <a:r>
              <a:rPr lang="en-GB" sz="1400" i="1" dirty="0" err="1"/>
              <a:t>Nutr</a:t>
            </a:r>
            <a:r>
              <a:rPr lang="en-GB" sz="1400" i="1" dirty="0"/>
              <a:t> </a:t>
            </a:r>
            <a:r>
              <a:rPr lang="en-GB" sz="1400" i="1" dirty="0" err="1"/>
              <a:t>Educ</a:t>
            </a:r>
            <a:r>
              <a:rPr lang="en-GB" sz="1400" i="1" dirty="0"/>
              <a:t> </a:t>
            </a:r>
            <a:r>
              <a:rPr lang="en-GB" sz="1400" dirty="0"/>
              <a:t>24(1):36S-45S.</a:t>
            </a:r>
          </a:p>
          <a:p>
            <a:r>
              <a:rPr lang="en-GB" sz="1400" dirty="0"/>
              <a:t>Riches, G. (1997) ‘Hunger, food security and welfare policies: issues and debates in First World societies’, Proceedings of the Nutrition Society, 56, 63-74</a:t>
            </a:r>
          </a:p>
          <a:p>
            <a:r>
              <a:rPr lang="en-US" sz="1400" dirty="0" smtClean="0"/>
              <a:t>Saunders, P.(2013) Down and Out: poverty and social exclusion in Australia. Bristol: Policy Press.</a:t>
            </a:r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4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Thank </a:t>
            </a:r>
            <a:r>
              <a:rPr lang="en-GB" dirty="0"/>
              <a:t>you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rebecca.oconnell@ucl.ac.uk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7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868" t="16925" r="2311"/>
          <a:stretch/>
        </p:blipFill>
        <p:spPr>
          <a:xfrm>
            <a:off x="162508" y="1367463"/>
            <a:ext cx="5474004" cy="2486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448" y="871647"/>
            <a:ext cx="4159505" cy="5079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202669"/>
            <a:ext cx="5072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f</a:t>
            </a:r>
            <a:r>
              <a:rPr lang="en-GB" sz="3600" b="1" dirty="0" smtClean="0"/>
              <a:t>oodinhardtimes.org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08" y="5137114"/>
            <a:ext cx="3340898" cy="118882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99353" y="6451662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R O’Connell,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3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547"/>
            <a:ext cx="8229600" cy="894717"/>
          </a:xfrm>
        </p:spPr>
        <p:txBody>
          <a:bodyPr/>
          <a:lstStyle/>
          <a:p>
            <a:r>
              <a:rPr lang="en-GB" sz="3600" dirty="0" smtClean="0"/>
              <a:t>Conceptualising food poverty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5026"/>
            <a:ext cx="8229600" cy="457108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ea typeface="ＭＳ 明朝"/>
              </a:rPr>
              <a:t>Poverty </a:t>
            </a:r>
            <a:r>
              <a:rPr lang="en-GB" sz="2400" b="1" dirty="0" err="1">
                <a:ea typeface="ＭＳ 明朝"/>
              </a:rPr>
              <a:t>vs</a:t>
            </a:r>
            <a:r>
              <a:rPr lang="en-GB" sz="2400" b="1" dirty="0">
                <a:ea typeface="ＭＳ 明朝"/>
              </a:rPr>
              <a:t> insecurity</a:t>
            </a:r>
            <a:endParaRPr lang="en-GB" sz="2400" dirty="0">
              <a:ea typeface="ＭＳ 明朝"/>
            </a:endParaRPr>
          </a:p>
          <a:p>
            <a:pPr eaLnBrk="1">
              <a:spcBef>
                <a:spcPts val="638"/>
              </a:spcBef>
            </a:pPr>
            <a:r>
              <a:rPr lang="en-GB" sz="2400" dirty="0"/>
              <a:t>(See </a:t>
            </a:r>
            <a:r>
              <a:rPr lang="en-GB" sz="2400" dirty="0" smtClean="0"/>
              <a:t>Dowler et al., 2012; </a:t>
            </a:r>
            <a:r>
              <a:rPr lang="en-GB" sz="2400" dirty="0" err="1" smtClean="0"/>
              <a:t>Lambie</a:t>
            </a:r>
            <a:r>
              <a:rPr lang="en-GB" sz="2400" dirty="0" smtClean="0"/>
              <a:t>-Mumford 2014; </a:t>
            </a:r>
            <a:r>
              <a:rPr lang="en-GB" sz="2400" dirty="0" err="1" smtClean="0"/>
              <a:t>Lambie</a:t>
            </a:r>
            <a:r>
              <a:rPr lang="en-GB" sz="2400" dirty="0" smtClean="0"/>
              <a:t>-Mumford and O’Connell, 2015)</a:t>
            </a:r>
            <a:endParaRPr lang="en-GB" sz="2400" dirty="0"/>
          </a:p>
          <a:p>
            <a:pPr marL="0" indent="0" eaLnBrk="1">
              <a:spcBef>
                <a:spcPts val="638"/>
              </a:spcBef>
              <a:buNone/>
            </a:pPr>
            <a:r>
              <a:rPr lang="en-GB" sz="2400" b="1" dirty="0"/>
              <a:t>Food </a:t>
            </a:r>
            <a:r>
              <a:rPr lang="en-GB" sz="2400" b="1" dirty="0" smtClean="0"/>
              <a:t>poverty</a:t>
            </a:r>
          </a:p>
          <a:p>
            <a:pPr eaLnBrk="1">
              <a:spcBef>
                <a:spcPts val="638"/>
              </a:spcBef>
            </a:pPr>
            <a:r>
              <a:rPr lang="en-GB" sz="2400" dirty="0"/>
              <a:t>‘The inability to acquire or consume an adequate quality or sufficient quantity of food in socially acceptable ways, or the uncertainty that one will be able to do so’ (see </a:t>
            </a:r>
            <a:r>
              <a:rPr lang="en-GB" sz="2400" dirty="0" err="1"/>
              <a:t>Dowler</a:t>
            </a:r>
            <a:r>
              <a:rPr lang="en-GB" sz="2400" dirty="0"/>
              <a:t> et al 2001:2 and taken from </a:t>
            </a:r>
            <a:r>
              <a:rPr lang="en-GB" sz="2400" dirty="0" err="1"/>
              <a:t>Radimer</a:t>
            </a:r>
            <a:r>
              <a:rPr lang="en-GB" sz="2400" dirty="0"/>
              <a:t> et al 1992 cited in Riches 1997</a:t>
            </a:r>
            <a:r>
              <a:rPr lang="en-GB" sz="2400" dirty="0" smtClean="0"/>
              <a:t>)</a:t>
            </a:r>
          </a:p>
          <a:p>
            <a:pPr eaLnBrk="1">
              <a:spcBef>
                <a:spcPts val="638"/>
              </a:spcBef>
            </a:pPr>
            <a:r>
              <a:rPr lang="en-US" sz="2400" dirty="0" smtClean="0"/>
              <a:t>Expanded definitions include </a:t>
            </a:r>
            <a:r>
              <a:rPr lang="en-US" sz="2400" dirty="0"/>
              <a:t>social participation (e.g. </a:t>
            </a:r>
            <a:r>
              <a:rPr lang="en-US" sz="2400" dirty="0" err="1"/>
              <a:t>Friel</a:t>
            </a:r>
            <a:r>
              <a:rPr lang="en-US" sz="2400" dirty="0"/>
              <a:t> and Conlon, 2004</a:t>
            </a:r>
            <a:r>
              <a:rPr lang="en-US" sz="2400" dirty="0" smtClean="0"/>
              <a:t>)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1172" y="62835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R O’Connell,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8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610600" cy="1143000"/>
          </a:xfrm>
        </p:spPr>
        <p:txBody>
          <a:bodyPr/>
          <a:lstStyle/>
          <a:p>
            <a:r>
              <a:rPr lang="en-US" dirty="0" smtClean="0"/>
              <a:t>Food: the ‘intimate commodity’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Winson</a:t>
            </a:r>
            <a:r>
              <a:rPr lang="en-US" dirty="0" smtClean="0"/>
              <a:t>, 1993)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71800"/>
            <a:ext cx="8353425" cy="3429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048000"/>
            <a:ext cx="2781300" cy="278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48000"/>
            <a:ext cx="4122295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048000"/>
            <a:ext cx="2819400" cy="28194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694715" y="637812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R O’Connell,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353425" cy="1143000"/>
          </a:xfrm>
        </p:spPr>
        <p:txBody>
          <a:bodyPr/>
          <a:lstStyle/>
          <a:p>
            <a:r>
              <a:rPr lang="en-US" dirty="0" smtClean="0"/>
              <a:t>Food, poverty and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353425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 smtClean="0"/>
              <a:t>‘</a:t>
            </a:r>
            <a:r>
              <a:rPr lang="en-US" sz="2400" b="0" dirty="0"/>
              <a:t>Individuals, families and groups in the population can be said to be in poverty when they </a:t>
            </a:r>
            <a:r>
              <a:rPr lang="en-US" sz="2400" dirty="0"/>
              <a:t>lack the resources to obtain </a:t>
            </a:r>
            <a:r>
              <a:rPr lang="en-US" sz="2400" b="0" dirty="0"/>
              <a:t>the types of </a:t>
            </a:r>
            <a:r>
              <a:rPr lang="en-US" sz="2400" dirty="0"/>
              <a:t>diet,</a:t>
            </a:r>
            <a:r>
              <a:rPr lang="en-US" sz="2400" b="0" dirty="0"/>
              <a:t> participate in the </a:t>
            </a:r>
            <a:r>
              <a:rPr lang="en-US" sz="2400" dirty="0"/>
              <a:t>activities and have the living conditions and amenitie</a:t>
            </a:r>
            <a:r>
              <a:rPr lang="en-US" sz="2400" b="0" dirty="0"/>
              <a:t>s which are </a:t>
            </a:r>
            <a:r>
              <a:rPr lang="en-US" sz="2400" dirty="0"/>
              <a:t>customary, or at least widely encouraged or approved</a:t>
            </a:r>
            <a:r>
              <a:rPr lang="en-US" sz="2400" b="0" dirty="0"/>
              <a:t>, in the societies to which they belong. Their resources are so seriously below those commanded by the average individual or family that </a:t>
            </a:r>
            <a:r>
              <a:rPr lang="en-US" sz="2400" dirty="0"/>
              <a:t>they are, in effect, excluded from ordinary living patterns, </a:t>
            </a:r>
            <a:r>
              <a:rPr lang="en-US" sz="2400" dirty="0" smtClean="0"/>
              <a:t>customs and activities’ </a:t>
            </a:r>
            <a:r>
              <a:rPr lang="en-US" sz="2400" b="0" dirty="0" smtClean="0"/>
              <a:t>(Townsend, 1979</a:t>
            </a:r>
            <a:r>
              <a:rPr lang="en-US" sz="2400" b="0" dirty="0"/>
              <a:t>: 31</a:t>
            </a:r>
            <a:r>
              <a:rPr lang="en-US" sz="2400" b="0" dirty="0" smtClean="0"/>
              <a:t>).</a:t>
            </a:r>
            <a:endParaRPr lang="en-US" sz="2000" b="0" dirty="0"/>
          </a:p>
          <a:p>
            <a:endParaRPr lang="en-US" sz="2000" b="0" dirty="0" smtClean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72943" y="642257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R O’Connell,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1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748"/>
            <a:ext cx="8490857" cy="1488458"/>
          </a:xfrm>
        </p:spPr>
        <p:txBody>
          <a:bodyPr/>
          <a:lstStyle/>
          <a:p>
            <a:r>
              <a:rPr lang="en-US" dirty="0" err="1" smtClean="0"/>
              <a:t>Operationalisation</a:t>
            </a:r>
            <a:r>
              <a:rPr lang="en-US" dirty="0" smtClean="0"/>
              <a:t>: secondary analyses e.g. LCFS and MIS</a:t>
            </a:r>
            <a:endParaRPr lang="en-US" dirty="0"/>
          </a:p>
        </p:txBody>
      </p:sp>
      <p:pic>
        <p:nvPicPr>
          <p:cNvPr id="5" name="Picture 4" descr="thumbnail_familyfood-2013report-11dec14.pd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0" y="2758563"/>
            <a:ext cx="1786602" cy="2382135"/>
          </a:xfrm>
          <a:prstGeom prst="rect">
            <a:avLst/>
          </a:prstGeom>
        </p:spPr>
      </p:pic>
      <p:pic>
        <p:nvPicPr>
          <p:cNvPr id="6" name="Picture 5" descr="thumbnail_familyfood-2012report-12dec13.pd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77" y="2958022"/>
            <a:ext cx="1657747" cy="2344288"/>
          </a:xfrm>
          <a:prstGeom prst="rect">
            <a:avLst/>
          </a:prstGeom>
        </p:spPr>
      </p:pic>
      <p:pic>
        <p:nvPicPr>
          <p:cNvPr id="8" name="Picture 7" descr="lu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65" y="4282784"/>
            <a:ext cx="2590800" cy="660400"/>
          </a:xfrm>
          <a:prstGeom prst="rect">
            <a:avLst/>
          </a:prstGeom>
        </p:spPr>
      </p:pic>
      <p:pic>
        <p:nvPicPr>
          <p:cNvPr id="4" name="Content Placeholder 3" descr="MIS image.jpe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72" r="-22172"/>
          <a:stretch>
            <a:fillRect/>
          </a:stretch>
        </p:blipFill>
        <p:spPr>
          <a:xfrm>
            <a:off x="4904648" y="2683705"/>
            <a:ext cx="2986843" cy="1526263"/>
          </a:xfrm>
        </p:spPr>
      </p:pic>
      <p:sp>
        <p:nvSpPr>
          <p:cNvPr id="9" name="TextBox 8"/>
          <p:cNvSpPr txBox="1"/>
          <p:nvPr/>
        </p:nvSpPr>
        <p:spPr>
          <a:xfrm>
            <a:off x="682117" y="5485833"/>
            <a:ext cx="8018348" cy="1324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i="1" dirty="0"/>
              <a:t>“Which types of </a:t>
            </a:r>
            <a:r>
              <a:rPr lang="en-GB" i="1" dirty="0" smtClean="0"/>
              <a:t>families </a:t>
            </a:r>
            <a:r>
              <a:rPr lang="en-GB" i="1" dirty="0"/>
              <a:t>appear not to be meeting the lower spending threshold for a socially acceptable healthy diet that allows for social participation and how does this change over time?”</a:t>
            </a:r>
            <a:r>
              <a:rPr lang="en-GB" dirty="0"/>
              <a:t> </a:t>
            </a:r>
            <a:r>
              <a:rPr lang="en-GB" b="1" dirty="0">
                <a:latin typeface="Arial"/>
                <a:ea typeface="ＭＳ 明朝"/>
                <a:cs typeface="Times New Roman"/>
              </a:rPr>
              <a:t> </a:t>
            </a:r>
            <a:endParaRPr lang="en-GB" b="1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467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847114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R O’Connell,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5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0230"/>
            <a:ext cx="8229600" cy="894717"/>
          </a:xfrm>
        </p:spPr>
        <p:txBody>
          <a:bodyPr/>
          <a:lstStyle/>
          <a:p>
            <a:r>
              <a:rPr lang="en-US" dirty="0" smtClean="0"/>
              <a:t>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126"/>
            <a:ext cx="8229600" cy="4429124"/>
          </a:xfrm>
        </p:spPr>
        <p:txBody>
          <a:bodyPr/>
          <a:lstStyle/>
          <a:p>
            <a:r>
              <a:rPr lang="en-US" sz="2800" dirty="0" smtClean="0"/>
              <a:t>How much money do families need for a socially acceptable minimum standard of living?</a:t>
            </a:r>
          </a:p>
          <a:p>
            <a:pPr lvl="1"/>
            <a:r>
              <a:rPr lang="en-GB" sz="2400" i="1" dirty="0" smtClean="0"/>
              <a:t>The MIS ‘includes</a:t>
            </a:r>
            <a:r>
              <a:rPr lang="en-GB" sz="2400" i="1" dirty="0"/>
              <a:t>, but is more than just, food, clothes and shelter. It is about having what you need in order to have the opportunities and choices necessary to participate in society'.</a:t>
            </a:r>
            <a:endParaRPr lang="en-US" sz="2400" dirty="0" smtClean="0"/>
          </a:p>
          <a:p>
            <a:r>
              <a:rPr lang="en-US" sz="2800" dirty="0" smtClean="0"/>
              <a:t>Food Budget standard (FBS): </a:t>
            </a:r>
          </a:p>
          <a:p>
            <a:pPr lvl="1"/>
            <a:r>
              <a:rPr lang="en-US" sz="2400" dirty="0" smtClean="0"/>
              <a:t>Consensual/expert</a:t>
            </a:r>
          </a:p>
          <a:p>
            <a:pPr lvl="1"/>
            <a:r>
              <a:rPr lang="en-US" sz="2400" dirty="0" smtClean="0"/>
              <a:t>Includes social participation</a:t>
            </a:r>
          </a:p>
          <a:p>
            <a:pPr lvl="1"/>
            <a:r>
              <a:rPr lang="en-US" sz="2400" dirty="0" err="1" smtClean="0"/>
              <a:t>Costed</a:t>
            </a:r>
            <a:r>
              <a:rPr lang="en-US" sz="2400" dirty="0" smtClean="0"/>
              <a:t> at Tesco</a:t>
            </a: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81800" y="642257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R O’Connell,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8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5274"/>
            <a:ext cx="8229600" cy="1319590"/>
          </a:xfrm>
        </p:spPr>
        <p:txBody>
          <a:bodyPr/>
          <a:lstStyle/>
          <a:p>
            <a:r>
              <a:rPr lang="en-US" sz="3600" dirty="0" err="1" smtClean="0"/>
              <a:t>Operationalisation</a:t>
            </a:r>
            <a:r>
              <a:rPr lang="en-US" sz="3600" dirty="0" smtClean="0"/>
              <a:t>: qualitative research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7771"/>
            <a:ext cx="8229600" cy="4397829"/>
          </a:xfrm>
        </p:spPr>
        <p:txBody>
          <a:bodyPr/>
          <a:lstStyle/>
          <a:p>
            <a:r>
              <a:rPr lang="en-US" sz="2200" dirty="0" smtClean="0"/>
              <a:t>135 families with an 11-15 year old in </a:t>
            </a:r>
            <a:r>
              <a:rPr lang="en-US" sz="2200" dirty="0"/>
              <a:t>deprived </a:t>
            </a:r>
            <a:r>
              <a:rPr lang="en-US" sz="2200" dirty="0" smtClean="0"/>
              <a:t>urban and non-urban </a:t>
            </a:r>
            <a:r>
              <a:rPr lang="en-US" sz="2200" dirty="0"/>
              <a:t>areas (45 families in each </a:t>
            </a:r>
            <a:r>
              <a:rPr lang="en-US" sz="2200" dirty="0" smtClean="0"/>
              <a:t>country)</a:t>
            </a:r>
          </a:p>
          <a:p>
            <a:r>
              <a:rPr lang="en-US" sz="2200" dirty="0" smtClean="0"/>
              <a:t>Purposive sample: experiencing an aspect of food </a:t>
            </a:r>
            <a:r>
              <a:rPr lang="en-US" sz="2200" dirty="0"/>
              <a:t>poverty; </a:t>
            </a:r>
            <a:r>
              <a:rPr lang="en-US" sz="2200" dirty="0" smtClean="0"/>
              <a:t>low </a:t>
            </a:r>
            <a:r>
              <a:rPr lang="en-US" sz="2200" dirty="0"/>
              <a:t>income; </a:t>
            </a:r>
            <a:r>
              <a:rPr lang="en-US" sz="2200" dirty="0" smtClean="0"/>
              <a:t>employed &amp; non</a:t>
            </a:r>
            <a:r>
              <a:rPr lang="en-US" sz="2200" dirty="0"/>
              <a:t>-</a:t>
            </a:r>
            <a:r>
              <a:rPr lang="en-US" sz="2200" dirty="0" smtClean="0"/>
              <a:t>employed, lone &amp; couple </a:t>
            </a:r>
            <a:endParaRPr lang="en-GB" sz="2200" dirty="0" smtClean="0">
              <a:ea typeface="ＭＳ 明朝"/>
            </a:endParaRPr>
          </a:p>
          <a:p>
            <a:pPr>
              <a:spcAft>
                <a:spcPts val="0"/>
              </a:spcAft>
            </a:pPr>
            <a:r>
              <a:rPr lang="en-GB" sz="2200" dirty="0" smtClean="0">
                <a:ea typeface="ＭＳ 明朝"/>
              </a:rPr>
              <a:t>Self </a:t>
            </a:r>
            <a:r>
              <a:rPr lang="en-GB" sz="2200" dirty="0">
                <a:ea typeface="ＭＳ 明朝"/>
              </a:rPr>
              <a:t>completion screening </a:t>
            </a:r>
            <a:r>
              <a:rPr lang="en-GB" sz="2200" dirty="0" smtClean="0">
                <a:ea typeface="ＭＳ 明朝"/>
              </a:rPr>
              <a:t>questionnaire:</a:t>
            </a:r>
          </a:p>
          <a:p>
            <a:pPr lvl="1">
              <a:spcAft>
                <a:spcPts val="0"/>
              </a:spcAft>
            </a:pPr>
            <a:r>
              <a:rPr lang="en-GB" sz="1800" dirty="0">
                <a:ea typeface="ＭＳ 明朝"/>
              </a:rPr>
              <a:t>Subjective income adequacy; quantity; quality; worry; social participation</a:t>
            </a:r>
          </a:p>
          <a:p>
            <a:pPr lvl="1">
              <a:spcAft>
                <a:spcPts val="0"/>
              </a:spcAft>
            </a:pPr>
            <a:r>
              <a:rPr lang="en-GB" sz="1800" dirty="0" smtClean="0"/>
              <a:t>Q’s adapted from: USDA; PSE-UK; EU-SILC; LIDNS; FTT</a:t>
            </a:r>
          </a:p>
          <a:p>
            <a:r>
              <a:rPr lang="en-GB" sz="2200" dirty="0" smtClean="0"/>
              <a:t>Semi structured interviews with </a:t>
            </a:r>
            <a:r>
              <a:rPr lang="en-US" sz="2200" dirty="0" smtClean="0"/>
              <a:t>young </a:t>
            </a:r>
            <a:r>
              <a:rPr lang="en-US" sz="2200" dirty="0"/>
              <a:t>people aged 11-15 </a:t>
            </a:r>
            <a:r>
              <a:rPr lang="en-US" sz="2200" dirty="0" err="1"/>
              <a:t>yrs</a:t>
            </a:r>
            <a:r>
              <a:rPr lang="en-US" sz="2200" dirty="0"/>
              <a:t> </a:t>
            </a:r>
            <a:r>
              <a:rPr lang="en-US" sz="2200" dirty="0" smtClean="0"/>
              <a:t>and parent/</a:t>
            </a:r>
            <a:r>
              <a:rPr lang="en-US" sz="2200" dirty="0" err="1" smtClean="0"/>
              <a:t>carer</a:t>
            </a:r>
            <a:r>
              <a:rPr lang="en-US" sz="2200" dirty="0" smtClean="0"/>
              <a:t> plus additional visual methods with subsample (45 in total) </a:t>
            </a:r>
            <a:endParaRPr lang="en-GB" sz="2200" dirty="0" smtClean="0"/>
          </a:p>
          <a:p>
            <a:pPr marL="0" indent="0">
              <a:buNone/>
            </a:pPr>
            <a:endParaRPr lang="en-GB" sz="2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25343" y="647019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R O’Connell,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3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5" y="1176448"/>
            <a:ext cx="8229600" cy="894717"/>
          </a:xfrm>
        </p:spPr>
        <p:txBody>
          <a:bodyPr/>
          <a:lstStyle/>
          <a:p>
            <a:r>
              <a:rPr lang="en-GB" alt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alt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Young people’s experiences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908"/>
            <a:ext cx="8229600" cy="4808606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Food quantity and hunger</a:t>
            </a:r>
            <a:endParaRPr lang="en-GB" altLang="en-U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 </a:t>
            </a:r>
            <a:r>
              <a:rPr lang="en-GB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was so hungry and that, so … all of a sudden yeah it was like … it was like … it was like I got hit on my belly…. </a:t>
            </a:r>
            <a:r>
              <a:rPr lang="en-GB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like </a:t>
            </a:r>
            <a:r>
              <a:rPr lang="en-GB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 got stabbed with a </a:t>
            </a:r>
            <a:r>
              <a:rPr lang="en-GB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knife</a:t>
            </a:r>
          </a:p>
          <a:p>
            <a:r>
              <a:rPr lang="en-GB" sz="2000" dirty="0" smtClean="0"/>
              <a:t>I </a:t>
            </a:r>
            <a:r>
              <a:rPr lang="en-GB" sz="2000" dirty="0"/>
              <a:t>skip meals to share with my mum </a:t>
            </a:r>
            <a:r>
              <a:rPr lang="en-GB" sz="2000" dirty="0" smtClean="0"/>
              <a:t>[…] I </a:t>
            </a:r>
            <a:r>
              <a:rPr lang="en-GB" sz="2000" dirty="0"/>
              <a:t>personally skip a meal … for example </a:t>
            </a:r>
            <a:r>
              <a:rPr lang="en-GB" sz="2000" dirty="0" smtClean="0"/>
              <a:t>[…] I </a:t>
            </a:r>
            <a:r>
              <a:rPr lang="en-GB" sz="2000" dirty="0"/>
              <a:t>skip my meal to wait for her to come back and at least we can have the same amount of food </a:t>
            </a:r>
            <a:r>
              <a:rPr lang="en-GB" sz="2000" dirty="0" smtClean="0"/>
              <a:t>[…] starve </a:t>
            </a:r>
            <a:r>
              <a:rPr lang="en-GB" sz="2000" dirty="0"/>
              <a:t>together through the whole day, so at least we will have had something to </a:t>
            </a:r>
            <a:r>
              <a:rPr lang="en-GB" sz="2000" dirty="0" smtClean="0"/>
              <a:t>eat</a:t>
            </a:r>
          </a:p>
          <a:p>
            <a:r>
              <a:rPr lang="en-GB" sz="2000" dirty="0" smtClean="0"/>
              <a:t>When </a:t>
            </a:r>
            <a:r>
              <a:rPr lang="en-GB" sz="2000" dirty="0"/>
              <a:t>I’m hungry I just can’t concentrate, it’s </a:t>
            </a:r>
            <a:r>
              <a:rPr lang="en-GB" sz="2000" dirty="0" smtClean="0"/>
              <a:t>really, </a:t>
            </a:r>
            <a:r>
              <a:rPr lang="en-GB" sz="2000" dirty="0"/>
              <a:t>really hard for me to do that. </a:t>
            </a:r>
            <a:endParaRPr lang="en-GB" alt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Food quality</a:t>
            </a:r>
          </a:p>
          <a:p>
            <a:r>
              <a:rPr lang="en-GB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</a:t>
            </a:r>
            <a:r>
              <a:rPr lang="en-GB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keep repeating the same food like over and over and over, just gets boring.  Like just keep eating … but we can’t do anything about it, we have to just keep eating the same food</a:t>
            </a:r>
            <a:r>
              <a:rPr lang="en-GB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alt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altLang="en-U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alt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altLang="en-US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alt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196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R O’Connell,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24180"/>
      </p:ext>
    </p:extLst>
  </p:cSld>
  <p:clrMapOvr>
    <a:masterClrMapping/>
  </p:clrMapOvr>
</p:sld>
</file>

<file path=ppt/theme/theme1.xml><?xml version="1.0" encoding="utf-8"?>
<a:theme xmlns:a="http://schemas.openxmlformats.org/drawingml/2006/main" name="FaFiHT-v02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9BF95E4-EC46-4B70-B96F-26447707B9C8}" vid="{799356D5-E374-4BAC-B808-A0629C894900}"/>
    </a:ext>
  </a:extLst>
</a:theme>
</file>

<file path=ppt/theme/theme10.xml><?xml version="1.0" encoding="utf-8"?>
<a:theme xmlns:a="http://schemas.openxmlformats.org/drawingml/2006/main" name="Light Green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9BF95E4-EC46-4B70-B96F-26447707B9C8}" vid="{08B1A398-D23B-43B8-8E43-B999F810327D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ue Celest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9BF95E4-EC46-4B70-B96F-26447707B9C8}" vid="{9EADF877-CA99-45D9-92BF-5C5CC7B70241}"/>
    </a:ext>
  </a:extLst>
</a:theme>
</file>

<file path=ppt/theme/theme3.xml><?xml version="1.0" encoding="utf-8"?>
<a:theme xmlns:a="http://schemas.openxmlformats.org/drawingml/2006/main" name="Bright Blu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9BF95E4-EC46-4B70-B96F-26447707B9C8}" vid="{13F23E4A-E715-40A3-8629-A569D34B0C77}"/>
    </a:ext>
  </a:extLst>
</a:theme>
</file>

<file path=ppt/theme/theme4.xml><?xml version="1.0" encoding="utf-8"?>
<a:theme xmlns:a="http://schemas.openxmlformats.org/drawingml/2006/main" name="Sky Blu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9BF95E4-EC46-4B70-B96F-26447707B9C8}" vid="{E1FDCA1E-1303-4061-8ABC-3A8F3D390808}"/>
    </a:ext>
  </a:extLst>
</a:theme>
</file>

<file path=ppt/theme/theme5.xml><?xml version="1.0" encoding="utf-8"?>
<a:theme xmlns:a="http://schemas.openxmlformats.org/drawingml/2006/main" name="Yellow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9BF95E4-EC46-4B70-B96F-26447707B9C8}" vid="{FF0C0387-3B1F-4813-AD24-519027D245C4}"/>
    </a:ext>
  </a:extLst>
</a:theme>
</file>

<file path=ppt/theme/theme6.xml><?xml version="1.0" encoding="utf-8"?>
<a:theme xmlns:a="http://schemas.openxmlformats.org/drawingml/2006/main" name="Orang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9BF95E4-EC46-4B70-B96F-26447707B9C8}" vid="{4CD94126-3DD3-4E36-A96A-9F4CEE874506}"/>
    </a:ext>
  </a:extLst>
</a:theme>
</file>

<file path=ppt/theme/theme7.xml><?xml version="1.0" encoding="utf-8"?>
<a:theme xmlns:a="http://schemas.openxmlformats.org/drawingml/2006/main" name="Pink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9BF95E4-EC46-4B70-B96F-26447707B9C8}" vid="{9CB6E90C-8918-4F4D-8BCF-170E65F050FD}"/>
    </a:ext>
  </a:extLst>
</a:theme>
</file>

<file path=ppt/theme/theme8.xml><?xml version="1.0" encoding="utf-8"?>
<a:theme xmlns:a="http://schemas.openxmlformats.org/drawingml/2006/main" name="Purpl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9BF95E4-EC46-4B70-B96F-26447707B9C8}" vid="{C0D7D0B0-D1B5-4070-97B5-A64616CA2789}"/>
    </a:ext>
  </a:extLst>
</a:theme>
</file>

<file path=ppt/theme/theme9.xml><?xml version="1.0" encoding="utf-8"?>
<a:theme xmlns:a="http://schemas.openxmlformats.org/drawingml/2006/main" name="Ston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9BF95E4-EC46-4B70-B96F-26447707B9C8}" vid="{C346A1A4-29BD-4ED2-947A-1FD55F43046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OE-Net Document" ma:contentTypeID="0x0101003C6433750ECB5A49A2B0F8B7F0D600E000508F965A44D00B4BB5F97D405736E133" ma:contentTypeVersion="7" ma:contentTypeDescription="" ma:contentTypeScope="" ma:versionID="849809ea6dcb1261241d6a9a69473d50">
  <xsd:schema xmlns:xsd="http://www.w3.org/2001/XMLSchema" xmlns:xs="http://www.w3.org/2001/XMLSchema" xmlns:p="http://schemas.microsoft.com/office/2006/metadata/properties" xmlns:ns1="http://schemas.microsoft.com/sharepoint/v3" xmlns:ns2="1f70c37c-c3dd-452e-8808-84ca52e5f108" targetNamespace="http://schemas.microsoft.com/office/2006/metadata/properties" ma:root="true" ma:fieldsID="17997155ec8a0f7180f991f9e5460b9c" ns1:_="" ns2:_="">
    <xsd:import namespace="http://schemas.microsoft.com/sharepoint/v3"/>
    <xsd:import namespace="1f70c37c-c3dd-452e-8808-84ca52e5f108"/>
    <xsd:element name="properties">
      <xsd:complexType>
        <xsd:sequence>
          <xsd:element name="documentManagement">
            <xsd:complexType>
              <xsd:all>
                <xsd:element ref="ns2:IOENetDocumentType"/>
                <xsd:element ref="ns1:ol_Depart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ol_Department" ma:index="9" nillable="true" ma:displayName="Department" ma:hidden="true" ma:internalName="ol_Departmen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0c37c-c3dd-452e-8808-84ca52e5f108" elementFormDefault="qualified">
    <xsd:import namespace="http://schemas.microsoft.com/office/2006/documentManagement/types"/>
    <xsd:import namespace="http://schemas.microsoft.com/office/infopath/2007/PartnerControls"/>
    <xsd:element name="IOENetDocumentType" ma:index="8" ma:displayName="IOE-Net Document Type" ma:format="Dropdown" ma:internalName="IOENetDocumentType" ma:readOnly="false">
      <xsd:simpleType>
        <xsd:restriction base="dms:Choice">
          <xsd:enumeration value="Agreement"/>
          <xsd:enumeration value="Form"/>
          <xsd:enumeration value="Guideline"/>
          <xsd:enumeration value="Policy"/>
          <xsd:enumeration value="Presentation"/>
          <xsd:enumeration value="Report"/>
          <xsd:enumeration value="Strategy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94C293-62A5-490D-83AD-D57271ED98B4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6ABB17C-1081-41D3-9809-558BFD7AF3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70c37c-c3dd-452e-8808-84ca52e5f1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FaFiHT-v02.pot</Template>
  <TotalTime>3913</TotalTime>
  <Words>1238</Words>
  <Application>Microsoft Office PowerPoint</Application>
  <PresentationFormat>On-screen Show (4:3)</PresentationFormat>
  <Paragraphs>106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ＭＳ 明朝</vt:lpstr>
      <vt:lpstr>MS PGothic</vt:lpstr>
      <vt:lpstr>Arial</vt:lpstr>
      <vt:lpstr>Calibri</vt:lpstr>
      <vt:lpstr>Helvetica</vt:lpstr>
      <vt:lpstr>Times New Roman</vt:lpstr>
      <vt:lpstr>Wingdings</vt:lpstr>
      <vt:lpstr>FaFiHT-v02</vt:lpstr>
      <vt:lpstr>Blue Celeste</vt:lpstr>
      <vt:lpstr>Bright Blue</vt:lpstr>
      <vt:lpstr>Sky Blue</vt:lpstr>
      <vt:lpstr>Yellow</vt:lpstr>
      <vt:lpstr>Orange</vt:lpstr>
      <vt:lpstr>Pink</vt:lpstr>
      <vt:lpstr>Purple</vt:lpstr>
      <vt:lpstr>Stone</vt:lpstr>
      <vt:lpstr>Light Green</vt:lpstr>
      <vt:lpstr>Families and Food in Hard Times</vt:lpstr>
      <vt:lpstr>PowerPoint Presentation</vt:lpstr>
      <vt:lpstr>Conceptualising food poverty</vt:lpstr>
      <vt:lpstr>Food: the ‘intimate commodity’  (Winson, 1993) </vt:lpstr>
      <vt:lpstr>Food, poverty and inequality</vt:lpstr>
      <vt:lpstr>Operationalisation: secondary analyses e.g. LCFS and MIS</vt:lpstr>
      <vt:lpstr>MIS</vt:lpstr>
      <vt:lpstr>Operationalisation: qualitative research</vt:lpstr>
      <vt:lpstr> Young people’s experiences</vt:lpstr>
      <vt:lpstr> Young people’s experiences</vt:lpstr>
      <vt:lpstr>Some reflections on definitions and measurement</vt:lpstr>
      <vt:lpstr>Selected references and further reading</vt:lpstr>
      <vt:lpstr>PowerPoint Presentation</vt:lpstr>
    </vt:vector>
  </TitlesOfParts>
  <Company>Institute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Ilagan</dc:creator>
  <cp:lastModifiedBy>Alice Baird</cp:lastModifiedBy>
  <cp:revision>506</cp:revision>
  <cp:lastPrinted>2015-03-19T16:19:25Z</cp:lastPrinted>
  <dcterms:created xsi:type="dcterms:W3CDTF">2015-03-19T09:44:36Z</dcterms:created>
  <dcterms:modified xsi:type="dcterms:W3CDTF">2017-01-27T09:24:28Z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l_Department">
    <vt:lpwstr>External Relations</vt:lpwstr>
  </property>
  <property fmtid="{D5CDD505-2E9C-101B-9397-08002B2CF9AE}" pid="3" name="IOENetDocumentType">
    <vt:lpwstr>Presentation</vt:lpwstr>
  </property>
</Properties>
</file>