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6" r:id="rId1"/>
  </p:sldMasterIdLst>
  <p:notesMasterIdLst>
    <p:notesMasterId r:id="rId12"/>
  </p:notesMasterIdLst>
  <p:handoutMasterIdLst>
    <p:handoutMasterId r:id="rId13"/>
  </p:handoutMasterIdLst>
  <p:sldIdLst>
    <p:sldId id="1340" r:id="rId2"/>
    <p:sldId id="1341" r:id="rId3"/>
    <p:sldId id="1342" r:id="rId4"/>
    <p:sldId id="1343" r:id="rId5"/>
    <p:sldId id="1344" r:id="rId6"/>
    <p:sldId id="1345" r:id="rId7"/>
    <p:sldId id="1346" r:id="rId8"/>
    <p:sldId id="1347" r:id="rId9"/>
    <p:sldId id="1348" r:id="rId10"/>
    <p:sldId id="1349" r:id="rId1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MS PGothic"/>
        <a:cs typeface="MS PGothic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MS PGothic"/>
        <a:cs typeface="MS PGothic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MS PGothic"/>
        <a:cs typeface="MS PGothic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MS PGothic"/>
        <a:cs typeface="MS PGothic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MS PGothic"/>
        <a:cs typeface="MS PGothic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MS PGothic"/>
        <a:cs typeface="MS PGothic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MS PGothic"/>
        <a:cs typeface="MS PGothic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MS PGothic"/>
        <a:cs typeface="MS PGothic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MS PGothic"/>
        <a:cs typeface="MS P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4B78"/>
    <a:srgbClr val="E7FBFF"/>
    <a:srgbClr val="006666"/>
    <a:srgbClr val="F3FFF3"/>
    <a:srgbClr val="FFFF00"/>
    <a:srgbClr val="CCFFCC"/>
    <a:srgbClr val="00FFCC"/>
    <a:srgbClr val="72B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384" autoAdjust="0"/>
  </p:normalViewPr>
  <p:slideViewPr>
    <p:cSldViewPr>
      <p:cViewPr varScale="1">
        <p:scale>
          <a:sx n="101" d="100"/>
          <a:sy n="101" d="100"/>
        </p:scale>
        <p:origin x="12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0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9392" tIns="44696" rIns="89392" bIns="44696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50000"/>
              </a:spcBef>
              <a:defRPr kumimoji="0" sz="1200" b="1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2388" y="0"/>
            <a:ext cx="2898775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9392" tIns="44696" rIns="89392" bIns="44696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spcBef>
                <a:spcPct val="50000"/>
              </a:spcBef>
              <a:defRPr kumimoji="0" sz="1200" b="1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52000"/>
            <a:ext cx="29718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9392" tIns="44696" rIns="89392" bIns="44696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spcBef>
                <a:spcPct val="50000"/>
              </a:spcBef>
              <a:defRPr kumimoji="0" sz="1200" b="1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2388" y="9655175"/>
            <a:ext cx="28987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9392" tIns="44696" rIns="89392" bIns="44696" numCol="1" anchor="b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spcBef>
                <a:spcPct val="50000"/>
              </a:spcBef>
              <a:defRPr kumimoji="0" sz="1200" b="1"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ED1B8114-0A6E-4DFB-89C1-C354658FA4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746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>
            <a:lvl1pPr defTabSz="955995" eaLnBrk="0" hangingPunct="0">
              <a:defRPr kumimoji="0"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>
            <a:lvl1pPr algn="r" defTabSz="955995" eaLnBrk="0" hangingPunct="0">
              <a:defRPr kumimoji="0"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80" rIns="95559" bIns="47780" numCol="1" anchor="b" anchorCtr="0" compatLnSpc="1">
            <a:prstTxWarp prst="textNoShape">
              <a:avLst/>
            </a:prstTxWarp>
          </a:bodyPr>
          <a:lstStyle>
            <a:lvl1pPr defTabSz="955995" eaLnBrk="0" hangingPunct="0">
              <a:defRPr kumimoji="0"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80" rIns="95559" bIns="47780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kumimoji="0" sz="1300"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62AD600A-8753-442C-8830-BEC5153E34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10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30" b="69258"/>
          <a:stretch/>
        </p:blipFill>
        <p:spPr bwMode="auto">
          <a:xfrm>
            <a:off x="0" y="835201"/>
            <a:ext cx="9144000" cy="100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76200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3528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rgbClr val="72BF44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536" y="260648"/>
            <a:ext cx="1797944" cy="586617"/>
          </a:xfrm>
          <a:prstGeom prst="rect">
            <a:avLst/>
          </a:prstGeom>
        </p:spPr>
      </p:pic>
      <p:sp>
        <p:nvSpPr>
          <p:cNvPr id="6" name="Rectangle 20"/>
          <p:cNvSpPr>
            <a:spLocks noGrp="1" noChangeArrowheads="1"/>
          </p:cNvSpPr>
          <p:nvPr>
            <p:ph type="dt" sz="half" idx="10"/>
          </p:nvPr>
        </p:nvSpPr>
        <p:spPr>
          <a:xfrm>
            <a:off x="179512" y="6356176"/>
            <a:ext cx="1800200" cy="5018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2160" y="6365631"/>
            <a:ext cx="28956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36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12" descr="pp slides no text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07"/>
          <a:stretch>
            <a:fillRect/>
          </a:stretch>
        </p:blipFill>
        <p:spPr bwMode="auto">
          <a:xfrm>
            <a:off x="0" y="6162675"/>
            <a:ext cx="9144000" cy="78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0"/>
          <p:cNvSpPr>
            <a:spLocks noGrp="1" noChangeArrowheads="1"/>
          </p:cNvSpPr>
          <p:nvPr>
            <p:ph type="dt" sz="half" idx="10"/>
          </p:nvPr>
        </p:nvSpPr>
        <p:spPr>
          <a:xfrm>
            <a:off x="179512" y="6356176"/>
            <a:ext cx="1800200" cy="5018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2160" y="6365631"/>
            <a:ext cx="28956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2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7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7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12" descr="pp slides no text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07"/>
          <a:stretch>
            <a:fillRect/>
          </a:stretch>
        </p:blipFill>
        <p:spPr bwMode="auto">
          <a:xfrm>
            <a:off x="0" y="6162675"/>
            <a:ext cx="9144000" cy="78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0"/>
          <p:cNvSpPr>
            <a:spLocks noGrp="1" noChangeArrowheads="1"/>
          </p:cNvSpPr>
          <p:nvPr>
            <p:ph type="dt" sz="half" idx="10"/>
          </p:nvPr>
        </p:nvSpPr>
        <p:spPr>
          <a:xfrm>
            <a:off x="179512" y="6356176"/>
            <a:ext cx="1800200" cy="5018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2160" y="6365631"/>
            <a:ext cx="28956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11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 descr="pp slides no text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07"/>
          <a:stretch>
            <a:fillRect/>
          </a:stretch>
        </p:blipFill>
        <p:spPr bwMode="auto">
          <a:xfrm>
            <a:off x="0" y="6162675"/>
            <a:ext cx="9144000" cy="78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 20"/>
          <p:cNvSpPr>
            <a:spLocks noGrp="1" noChangeArrowheads="1"/>
          </p:cNvSpPr>
          <p:nvPr>
            <p:ph type="dt" sz="half" idx="10"/>
          </p:nvPr>
        </p:nvSpPr>
        <p:spPr>
          <a:xfrm>
            <a:off x="179512" y="6356176"/>
            <a:ext cx="1800200" cy="5018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2160" y="6365631"/>
            <a:ext cx="28956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98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12" descr="pp slides no text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07"/>
          <a:stretch>
            <a:fillRect/>
          </a:stretch>
        </p:blipFill>
        <p:spPr bwMode="auto">
          <a:xfrm>
            <a:off x="0" y="6162675"/>
            <a:ext cx="9144000" cy="78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0"/>
          <p:cNvSpPr>
            <a:spLocks noGrp="1" noChangeArrowheads="1"/>
          </p:cNvSpPr>
          <p:nvPr>
            <p:ph type="dt" sz="half" idx="10"/>
          </p:nvPr>
        </p:nvSpPr>
        <p:spPr>
          <a:xfrm>
            <a:off x="179512" y="6356176"/>
            <a:ext cx="1800200" cy="5018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2160" y="6365631"/>
            <a:ext cx="28956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91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9" name="Picture 12" descr="pp slides no text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07"/>
          <a:stretch>
            <a:fillRect/>
          </a:stretch>
        </p:blipFill>
        <p:spPr bwMode="auto">
          <a:xfrm>
            <a:off x="0" y="6162675"/>
            <a:ext cx="9144000" cy="78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0"/>
          <p:cNvSpPr>
            <a:spLocks noGrp="1" noChangeArrowheads="1"/>
          </p:cNvSpPr>
          <p:nvPr>
            <p:ph type="dt" sz="half" idx="10"/>
          </p:nvPr>
        </p:nvSpPr>
        <p:spPr>
          <a:xfrm>
            <a:off x="179512" y="6356176"/>
            <a:ext cx="1800200" cy="5018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2160" y="6365631"/>
            <a:ext cx="28956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6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1" name="Picture 12" descr="pp slides no text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07"/>
          <a:stretch>
            <a:fillRect/>
          </a:stretch>
        </p:blipFill>
        <p:spPr bwMode="auto">
          <a:xfrm>
            <a:off x="0" y="6162675"/>
            <a:ext cx="9144000" cy="78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0"/>
          <p:cNvSpPr>
            <a:spLocks noGrp="1" noChangeArrowheads="1"/>
          </p:cNvSpPr>
          <p:nvPr>
            <p:ph type="dt" sz="half" idx="10"/>
          </p:nvPr>
        </p:nvSpPr>
        <p:spPr>
          <a:xfrm>
            <a:off x="179512" y="6356176"/>
            <a:ext cx="1800200" cy="5018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2160" y="6365631"/>
            <a:ext cx="28956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99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12" descr="pp slides no text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07"/>
          <a:stretch>
            <a:fillRect/>
          </a:stretch>
        </p:blipFill>
        <p:spPr bwMode="auto">
          <a:xfrm>
            <a:off x="0" y="6162675"/>
            <a:ext cx="9144000" cy="78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0"/>
          <p:cNvSpPr>
            <a:spLocks noGrp="1" noChangeArrowheads="1"/>
          </p:cNvSpPr>
          <p:nvPr>
            <p:ph type="dt" sz="half" idx="10"/>
          </p:nvPr>
        </p:nvSpPr>
        <p:spPr>
          <a:xfrm>
            <a:off x="179512" y="6356176"/>
            <a:ext cx="1800200" cy="5018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2160" y="6365631"/>
            <a:ext cx="28956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43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 descr="pp slides no text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07"/>
          <a:stretch>
            <a:fillRect/>
          </a:stretch>
        </p:blipFill>
        <p:spPr bwMode="auto">
          <a:xfrm>
            <a:off x="0" y="6162675"/>
            <a:ext cx="9144000" cy="78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0"/>
          <p:cNvSpPr>
            <a:spLocks noGrp="1" noChangeArrowheads="1"/>
          </p:cNvSpPr>
          <p:nvPr>
            <p:ph type="dt" sz="half" idx="10"/>
          </p:nvPr>
        </p:nvSpPr>
        <p:spPr>
          <a:xfrm>
            <a:off x="179512" y="6356176"/>
            <a:ext cx="1800200" cy="5018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2160" y="6365631"/>
            <a:ext cx="28956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96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12" descr="pp slides no text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07"/>
          <a:stretch>
            <a:fillRect/>
          </a:stretch>
        </p:blipFill>
        <p:spPr bwMode="auto">
          <a:xfrm>
            <a:off x="0" y="6162675"/>
            <a:ext cx="9144000" cy="78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0"/>
          <p:cNvSpPr>
            <a:spLocks noGrp="1" noChangeArrowheads="1"/>
          </p:cNvSpPr>
          <p:nvPr>
            <p:ph type="dt" sz="half" idx="10"/>
          </p:nvPr>
        </p:nvSpPr>
        <p:spPr>
          <a:xfrm>
            <a:off x="179512" y="6356176"/>
            <a:ext cx="1800200" cy="5018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2160" y="6365631"/>
            <a:ext cx="28956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87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12" descr="pp slides no text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07"/>
          <a:stretch>
            <a:fillRect/>
          </a:stretch>
        </p:blipFill>
        <p:spPr bwMode="auto">
          <a:xfrm>
            <a:off x="0" y="6162675"/>
            <a:ext cx="9144000" cy="78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0"/>
          <p:cNvSpPr>
            <a:spLocks noGrp="1" noChangeArrowheads="1"/>
          </p:cNvSpPr>
          <p:nvPr>
            <p:ph type="dt" sz="half" idx="10"/>
          </p:nvPr>
        </p:nvSpPr>
        <p:spPr>
          <a:xfrm>
            <a:off x="179512" y="6356176"/>
            <a:ext cx="1800200" cy="5018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21"/>
          <p:cNvSpPr>
            <a:spLocks noGrp="1" noChangeArrowheads="1"/>
          </p:cNvSpPr>
          <p:nvPr>
            <p:ph type="ftr" sz="quarter" idx="11"/>
          </p:nvPr>
        </p:nvSpPr>
        <p:spPr>
          <a:xfrm>
            <a:off x="6012160" y="6365631"/>
            <a:ext cx="28956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37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536" y="260648"/>
            <a:ext cx="1797944" cy="58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60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6C4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6C45"/>
          </a:solidFill>
          <a:latin typeface="Arial" charset="0"/>
          <a:ea typeface="ＭＳ Ｐゴシック" pitchFamily="3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6C45"/>
          </a:solidFill>
          <a:latin typeface="Arial" charset="0"/>
          <a:ea typeface="ＭＳ Ｐゴシック" pitchFamily="3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6C45"/>
          </a:solidFill>
          <a:latin typeface="Arial" charset="0"/>
          <a:ea typeface="ＭＳ Ｐゴシック" pitchFamily="3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6C45"/>
          </a:solidFill>
          <a:latin typeface="Arial" charset="0"/>
          <a:ea typeface="ＭＳ Ｐゴシック" pitchFamily="3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6C45"/>
          </a:solidFill>
          <a:latin typeface="Arial" charset="0"/>
          <a:ea typeface="ＭＳ Ｐゴシック" pitchFamily="3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6C45"/>
          </a:solidFill>
          <a:latin typeface="Arial" charset="0"/>
          <a:ea typeface="ＭＳ Ｐゴシック" pitchFamily="3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6C45"/>
          </a:solidFill>
          <a:latin typeface="Arial" charset="0"/>
          <a:ea typeface="ＭＳ Ｐゴシック" pitchFamily="3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6C45"/>
          </a:solidFill>
          <a:latin typeface="Arial" charset="0"/>
          <a:ea typeface="ＭＳ Ｐゴシック" pitchFamily="32" charset="-128"/>
        </a:defRPr>
      </a:lvl9pPr>
    </p:titleStyle>
    <p:bodyStyle>
      <a:lvl1pPr marL="192088" indent="-192088" algn="l" rtl="0" eaLnBrk="1" fontAlgn="base" hangingPunct="1">
        <a:spcBef>
          <a:spcPct val="20000"/>
        </a:spcBef>
        <a:spcAft>
          <a:spcPct val="0"/>
        </a:spcAft>
        <a:buClr>
          <a:srgbClr val="72BF44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71500" indent="-188913" algn="l" rtl="0" eaLnBrk="1" fontAlgn="base" hangingPunct="1">
        <a:spcBef>
          <a:spcPct val="20000"/>
        </a:spcBef>
        <a:spcAft>
          <a:spcPct val="0"/>
        </a:spcAft>
        <a:buClr>
          <a:srgbClr val="72BF44"/>
        </a:buClr>
        <a:buChar char="–"/>
        <a:defRPr>
          <a:solidFill>
            <a:schemeClr val="tx1"/>
          </a:solidFill>
          <a:latin typeface="+mn-lt"/>
          <a:ea typeface="+mn-ea"/>
        </a:defRPr>
      </a:lvl2pPr>
      <a:lvl3pPr marL="954088" indent="-192088" algn="l" rtl="0" eaLnBrk="1" fontAlgn="base" hangingPunct="1">
        <a:spcBef>
          <a:spcPct val="20000"/>
        </a:spcBef>
        <a:spcAft>
          <a:spcPct val="0"/>
        </a:spcAft>
        <a:buClr>
          <a:srgbClr val="72BF44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333500" indent="-188913" algn="l" rtl="0" eaLnBrk="1" fontAlgn="base" hangingPunct="1">
        <a:spcBef>
          <a:spcPct val="20000"/>
        </a:spcBef>
        <a:spcAft>
          <a:spcPct val="0"/>
        </a:spcAft>
        <a:buClr>
          <a:srgbClr val="72BF44"/>
        </a:buClr>
        <a:buChar char="–"/>
        <a:defRPr>
          <a:solidFill>
            <a:schemeClr val="tx1"/>
          </a:solidFill>
          <a:latin typeface="+mn-lt"/>
          <a:ea typeface="+mn-ea"/>
        </a:defRPr>
      </a:lvl4pPr>
      <a:lvl5pPr marL="1712913" indent="-188913" algn="l" rtl="0" eaLnBrk="1" fontAlgn="base" hangingPunct="1">
        <a:spcBef>
          <a:spcPct val="20000"/>
        </a:spcBef>
        <a:spcAft>
          <a:spcPct val="0"/>
        </a:spcAft>
        <a:buClr>
          <a:srgbClr val="72BF44"/>
        </a:buClr>
        <a:buChar char="»"/>
        <a:defRPr>
          <a:solidFill>
            <a:schemeClr val="tx1"/>
          </a:solidFill>
          <a:latin typeface="+mn-lt"/>
          <a:ea typeface="+mn-ea"/>
        </a:defRPr>
      </a:lvl5pPr>
      <a:lvl6pPr marL="2170113" indent="-188913" algn="l" rtl="0" eaLnBrk="1" fontAlgn="base" hangingPunct="1">
        <a:spcBef>
          <a:spcPct val="20000"/>
        </a:spcBef>
        <a:spcAft>
          <a:spcPct val="0"/>
        </a:spcAft>
        <a:buClr>
          <a:srgbClr val="72BF44"/>
        </a:buClr>
        <a:buChar char="»"/>
        <a:defRPr>
          <a:solidFill>
            <a:schemeClr val="tx1"/>
          </a:solidFill>
          <a:latin typeface="+mn-lt"/>
          <a:ea typeface="+mn-ea"/>
        </a:defRPr>
      </a:lvl6pPr>
      <a:lvl7pPr marL="2627313" indent="-188913" algn="l" rtl="0" eaLnBrk="1" fontAlgn="base" hangingPunct="1">
        <a:spcBef>
          <a:spcPct val="20000"/>
        </a:spcBef>
        <a:spcAft>
          <a:spcPct val="0"/>
        </a:spcAft>
        <a:buClr>
          <a:srgbClr val="72BF44"/>
        </a:buClr>
        <a:buChar char="»"/>
        <a:defRPr>
          <a:solidFill>
            <a:schemeClr val="tx1"/>
          </a:solidFill>
          <a:latin typeface="+mn-lt"/>
          <a:ea typeface="+mn-ea"/>
        </a:defRPr>
      </a:lvl7pPr>
      <a:lvl8pPr marL="3084513" indent="-188913" algn="l" rtl="0" eaLnBrk="1" fontAlgn="base" hangingPunct="1">
        <a:spcBef>
          <a:spcPct val="20000"/>
        </a:spcBef>
        <a:spcAft>
          <a:spcPct val="0"/>
        </a:spcAft>
        <a:buClr>
          <a:srgbClr val="72BF44"/>
        </a:buClr>
        <a:buChar char="»"/>
        <a:defRPr>
          <a:solidFill>
            <a:schemeClr val="tx1"/>
          </a:solidFill>
          <a:latin typeface="+mn-lt"/>
          <a:ea typeface="+mn-ea"/>
        </a:defRPr>
      </a:lvl8pPr>
      <a:lvl9pPr marL="3541713" indent="-188913" algn="l" rtl="0" eaLnBrk="1" fontAlgn="base" hangingPunct="1">
        <a:spcBef>
          <a:spcPct val="20000"/>
        </a:spcBef>
        <a:spcAft>
          <a:spcPct val="0"/>
        </a:spcAft>
        <a:buClr>
          <a:srgbClr val="72BF44"/>
        </a:buClr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851648" cy="1828800"/>
          </a:xfrm>
        </p:spPr>
        <p:txBody>
          <a:bodyPr>
            <a:normAutofit/>
          </a:bodyPr>
          <a:lstStyle/>
          <a:p>
            <a:r>
              <a:rPr lang="en-GB" dirty="0" smtClean="0"/>
              <a:t>Exploring collaborative opportunities amongst community retailers in Scotland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05064"/>
            <a:ext cx="7854696" cy="17526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8080"/>
                </a:solidFill>
              </a:rPr>
              <a:t>By</a:t>
            </a:r>
          </a:p>
          <a:p>
            <a:r>
              <a:rPr lang="en-GB" dirty="0" smtClean="0">
                <a:solidFill>
                  <a:srgbClr val="008080"/>
                </a:solidFill>
              </a:rPr>
              <a:t>Eric Calderwood</a:t>
            </a:r>
          </a:p>
          <a:p>
            <a:r>
              <a:rPr lang="en-GB" dirty="0" smtClean="0">
                <a:solidFill>
                  <a:srgbClr val="008080"/>
                </a:solidFill>
              </a:rPr>
              <a:t>Keri Davies</a:t>
            </a:r>
          </a:p>
          <a:p>
            <a:r>
              <a:rPr lang="en-GB" dirty="0" smtClean="0">
                <a:solidFill>
                  <a:srgbClr val="008080"/>
                </a:solidFill>
              </a:rPr>
              <a:t>Paul Freathy</a:t>
            </a:r>
            <a:endParaRPr lang="en-GB" dirty="0">
              <a:solidFill>
                <a:srgbClr val="008080"/>
              </a:solidFill>
            </a:endParaRPr>
          </a:p>
        </p:txBody>
      </p:sp>
      <p:pic>
        <p:nvPicPr>
          <p:cNvPr id="4" name="Picture 8" descr="TheInstRet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021288"/>
            <a:ext cx="178915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427984" y="5877272"/>
            <a:ext cx="4572000" cy="1512168"/>
          </a:xfrm>
          <a:prstGeom prst="rect">
            <a:avLst/>
          </a:prstGeom>
        </p:spPr>
        <p:txBody>
          <a:bodyPr/>
          <a:lstStyle>
            <a:lvl1pPr marL="192088" indent="-1920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2BF44"/>
              </a:buClr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2BF44"/>
              </a:buClr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954088" indent="-1920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2BF44"/>
              </a:buClr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3335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2BF44"/>
              </a:buClr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712913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2BF44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170113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2BF44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627313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2BF44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084513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2BF44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541713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2BF44"/>
              </a:buClr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r">
              <a:buNone/>
            </a:pPr>
            <a:r>
              <a:rPr kumimoji="0" lang="en-GB" altLang="en-US" sz="1400" kern="0" dirty="0" smtClean="0">
                <a:solidFill>
                  <a:srgbClr val="006666"/>
                </a:solidFill>
                <a:ea typeface="MS PGothic"/>
              </a:rPr>
              <a:t>Institute </a:t>
            </a:r>
            <a:r>
              <a:rPr kumimoji="0" lang="en-GB" altLang="en-US" sz="1400" kern="0" dirty="0">
                <a:solidFill>
                  <a:srgbClr val="006666"/>
                </a:solidFill>
                <a:ea typeface="MS PGothic"/>
              </a:rPr>
              <a:t>for Retail Studies</a:t>
            </a:r>
          </a:p>
          <a:p>
            <a:pPr marL="0" indent="0" algn="r">
              <a:buNone/>
            </a:pPr>
            <a:r>
              <a:rPr kumimoji="0" lang="en-GB" altLang="en-US" sz="1400" kern="0" dirty="0">
                <a:solidFill>
                  <a:srgbClr val="006666"/>
                </a:solidFill>
                <a:ea typeface="MS PGothic"/>
              </a:rPr>
              <a:t>University of Stirling</a:t>
            </a:r>
          </a:p>
          <a:p>
            <a:pPr marL="0" indent="0" algn="r">
              <a:buNone/>
            </a:pPr>
            <a:r>
              <a:rPr kumimoji="0" lang="en-GB" altLang="en-US" sz="1400" kern="0" dirty="0">
                <a:solidFill>
                  <a:srgbClr val="006666"/>
                </a:solidFill>
                <a:ea typeface="MS PGothic"/>
              </a:rPr>
              <a:t>Scotland</a:t>
            </a:r>
          </a:p>
        </p:txBody>
      </p:sp>
    </p:spTree>
    <p:extLst>
      <p:ext uri="{BB962C8B-B14F-4D97-AF65-F5344CB8AC3E}">
        <p14:creationId xmlns:p14="http://schemas.microsoft.com/office/powerpoint/2010/main" val="305596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3753" y="2564904"/>
            <a:ext cx="430848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Thank You </a:t>
            </a:r>
            <a:endParaRPr lang="en-GB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IRS was commissioned to examine </a:t>
            </a:r>
            <a:r>
              <a:rPr lang="en-GB" dirty="0"/>
              <a:t>the factors that </a:t>
            </a:r>
            <a:r>
              <a:rPr lang="en-GB" dirty="0" smtClean="0"/>
              <a:t>influenced </a:t>
            </a:r>
            <a:r>
              <a:rPr lang="en-GB" dirty="0"/>
              <a:t>the sustainability </a:t>
            </a:r>
            <a:r>
              <a:rPr lang="en-GB" dirty="0" smtClean="0"/>
              <a:t>of community </a:t>
            </a:r>
            <a:r>
              <a:rPr lang="en-GB" dirty="0"/>
              <a:t>retailers in </a:t>
            </a:r>
            <a:r>
              <a:rPr lang="en-GB" dirty="0" smtClean="0"/>
              <a:t>Scotland and the future challenges </a:t>
            </a:r>
            <a:r>
              <a:rPr lang="en-GB" dirty="0"/>
              <a:t>facing </a:t>
            </a:r>
            <a:r>
              <a:rPr lang="en-GB" dirty="0" smtClean="0"/>
              <a:t>these organisations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32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GB" dirty="0" smtClean="0"/>
              <a:t>It involved...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In-depth, qualitative interviews with:</a:t>
            </a:r>
          </a:p>
          <a:p>
            <a:pPr lvl="1"/>
            <a:r>
              <a:rPr lang="en-GB" dirty="0" smtClean="0"/>
              <a:t>Members of community food networks;</a:t>
            </a:r>
          </a:p>
          <a:p>
            <a:pPr lvl="1"/>
            <a:r>
              <a:rPr lang="en-GB" dirty="0" smtClean="0"/>
              <a:t>Operators of barras and pop up shops;</a:t>
            </a:r>
          </a:p>
          <a:p>
            <a:pPr lvl="1"/>
            <a:r>
              <a:rPr lang="en-GB" dirty="0" smtClean="0"/>
              <a:t>Independent community retailers;</a:t>
            </a:r>
          </a:p>
          <a:p>
            <a:pPr lvl="1"/>
            <a:r>
              <a:rPr lang="en-GB" dirty="0" smtClean="0"/>
              <a:t>Stakeholders &amp; interested parties (including Scottish Government, NHS &amp; consumers);</a:t>
            </a:r>
          </a:p>
          <a:p>
            <a:r>
              <a:rPr lang="en-GB" dirty="0" smtClean="0"/>
              <a:t>Visiting retailers in Edinburgh, Glasgow, Central Region, Aberdeen, Moray and the Western Isles;</a:t>
            </a:r>
          </a:p>
          <a:p>
            <a:r>
              <a:rPr lang="en-GB" dirty="0" smtClean="0"/>
              <a:t>Exploring issues affecting both urban and rural community retailers.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93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Factors affecting Sustainability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Financial;</a:t>
            </a:r>
          </a:p>
          <a:p>
            <a:pPr lvl="1"/>
            <a:r>
              <a:rPr lang="en-GB" dirty="0" smtClean="0"/>
              <a:t>Obvious uncertainty in climate of austerity;</a:t>
            </a:r>
          </a:p>
          <a:p>
            <a:pPr lvl="1"/>
            <a:r>
              <a:rPr lang="en-GB" dirty="0" smtClean="0"/>
              <a:t>Short term funding;</a:t>
            </a:r>
          </a:p>
          <a:p>
            <a:pPr lvl="1"/>
            <a:r>
              <a:rPr lang="en-GB" dirty="0" smtClean="0"/>
              <a:t>Often ear marked;</a:t>
            </a:r>
          </a:p>
          <a:p>
            <a:pPr lvl="1"/>
            <a:r>
              <a:rPr lang="en-GB" dirty="0" smtClean="0"/>
              <a:t>Grant funding– disproportionate amount of time on applications, progress reports;</a:t>
            </a:r>
          </a:p>
          <a:p>
            <a:pPr lvl="1"/>
            <a:r>
              <a:rPr lang="en-GB" dirty="0" smtClean="0"/>
              <a:t>Bidding leads to competition rather than collaboration; </a:t>
            </a:r>
          </a:p>
          <a:p>
            <a:pPr lvl="1"/>
            <a:r>
              <a:rPr lang="en-GB" dirty="0" smtClean="0"/>
              <a:t>Perceived bias new v old &amp; rural v urban.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0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Factors affecting Sustainability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Private Sector Competition</a:t>
            </a:r>
          </a:p>
          <a:p>
            <a:pPr lvl="1"/>
            <a:r>
              <a:rPr lang="en-GB" dirty="0" smtClean="0"/>
              <a:t>Retail discounters repositioning strategy and new store openings;</a:t>
            </a:r>
          </a:p>
          <a:p>
            <a:pPr lvl="1"/>
            <a:r>
              <a:rPr lang="en-GB" dirty="0" smtClean="0"/>
              <a:t>Home delivery service;</a:t>
            </a:r>
          </a:p>
          <a:p>
            <a:r>
              <a:rPr lang="en-GB" dirty="0" smtClean="0"/>
              <a:t>Community Competition</a:t>
            </a:r>
          </a:p>
          <a:p>
            <a:pPr lvl="1"/>
            <a:r>
              <a:rPr lang="en-GB" dirty="0" smtClean="0"/>
              <a:t>Food Banks;</a:t>
            </a:r>
          </a:p>
          <a:p>
            <a:pPr lvl="1"/>
            <a:r>
              <a:rPr lang="en-GB" dirty="0" smtClean="0"/>
              <a:t>Fair Share;</a:t>
            </a:r>
          </a:p>
        </p:txBody>
      </p:sp>
    </p:spTree>
    <p:extLst>
      <p:ext uri="{BB962C8B-B14F-4D97-AF65-F5344CB8AC3E}">
        <p14:creationId xmlns:p14="http://schemas.microsoft.com/office/powerpoint/2010/main" val="214271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Factors affecting Sustainability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Staff, Volunteers &amp; Directors and members of Management Committees</a:t>
            </a:r>
          </a:p>
          <a:p>
            <a:pPr lvl="1"/>
            <a:r>
              <a:rPr lang="en-GB" dirty="0" smtClean="0"/>
              <a:t>Majority run by individuals who passionately believe in what they are doing;</a:t>
            </a:r>
          </a:p>
          <a:p>
            <a:pPr lvl="1"/>
            <a:r>
              <a:rPr lang="en-GB" dirty="0" smtClean="0"/>
              <a:t>Some CFI managers struggle to balance strategic &amp; operational roles;</a:t>
            </a:r>
          </a:p>
          <a:p>
            <a:pPr lvl="1"/>
            <a:r>
              <a:rPr lang="en-GB" dirty="0" smtClean="0"/>
              <a:t>Outlook and culture varies;</a:t>
            </a:r>
          </a:p>
          <a:p>
            <a:pPr lvl="1"/>
            <a:r>
              <a:rPr lang="en-GB" dirty="0" smtClean="0"/>
              <a:t>Board of Directors / Management Committees - important, however their impact variable.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73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One 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820472" cy="4525963"/>
          </a:xfrm>
        </p:spPr>
        <p:txBody>
          <a:bodyPr>
            <a:noAutofit/>
          </a:bodyPr>
          <a:lstStyle/>
          <a:p>
            <a:r>
              <a:rPr lang="en-GB" dirty="0" smtClean="0"/>
              <a:t>Fragmentation of sector leads to replication; </a:t>
            </a:r>
          </a:p>
          <a:p>
            <a:pPr lvl="1"/>
            <a:r>
              <a:rPr lang="en-GB" dirty="0" smtClean="0"/>
              <a:t>Only limited evidence of scale economies; </a:t>
            </a:r>
          </a:p>
          <a:p>
            <a:pPr lvl="1"/>
            <a:r>
              <a:rPr lang="en-GB" dirty="0" smtClean="0"/>
              <a:t>Why is this? What are the barriers? (structural /cultural?)</a:t>
            </a:r>
          </a:p>
          <a:p>
            <a:pPr lvl="1"/>
            <a:r>
              <a:rPr lang="en-GB" dirty="0" smtClean="0"/>
              <a:t>Can costs be stripped out?;</a:t>
            </a:r>
          </a:p>
          <a:p>
            <a:pPr lvl="1"/>
            <a:r>
              <a:rPr lang="en-GB" dirty="0" smtClean="0"/>
              <a:t>Are there opportunities for better collaborative working practices? </a:t>
            </a:r>
          </a:p>
          <a:p>
            <a:pPr lvl="1"/>
            <a:r>
              <a:rPr lang="en-GB" dirty="0" smtClean="0"/>
              <a:t>Will alliances / mergers assist future sustainability? </a:t>
            </a:r>
          </a:p>
          <a:p>
            <a:pPr lvl="1"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10086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possible way forward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Explore opportunities for greater collaboration between community retailers;</a:t>
            </a:r>
          </a:p>
          <a:p>
            <a:pPr lvl="1"/>
            <a:r>
              <a:rPr lang="en-GB" dirty="0" smtClean="0"/>
              <a:t>Buying (already some examples);</a:t>
            </a:r>
          </a:p>
          <a:p>
            <a:pPr lvl="1"/>
            <a:r>
              <a:rPr lang="en-GB" dirty="0" smtClean="0"/>
              <a:t>Funding applications;</a:t>
            </a:r>
          </a:p>
          <a:p>
            <a:pPr lvl="1"/>
            <a:r>
              <a:rPr lang="en-GB" dirty="0" smtClean="0"/>
              <a:t>Resource sharing (premises, vehicles, facilities);</a:t>
            </a:r>
          </a:p>
          <a:p>
            <a:pPr lvl="1"/>
            <a:r>
              <a:rPr lang="en-GB" dirty="0" smtClean="0"/>
              <a:t>Commercial income generation.</a:t>
            </a:r>
          </a:p>
          <a:p>
            <a:r>
              <a:rPr lang="en-GB" dirty="0" smtClean="0"/>
              <a:t>Consider whether collaboration could be assisted by a centralised resource;</a:t>
            </a:r>
          </a:p>
          <a:p>
            <a:pPr lvl="1"/>
            <a:r>
              <a:rPr lang="en-GB" dirty="0" smtClean="0"/>
              <a:t>On-line support (</a:t>
            </a:r>
            <a:r>
              <a:rPr lang="en-GB" dirty="0" err="1" smtClean="0"/>
              <a:t>eg</a:t>
            </a:r>
            <a:r>
              <a:rPr lang="en-GB" dirty="0" smtClean="0"/>
              <a:t>. example of grant applications, marketing resources);</a:t>
            </a:r>
          </a:p>
          <a:p>
            <a:pPr lvl="1"/>
            <a:r>
              <a:rPr lang="en-GB" dirty="0" smtClean="0"/>
              <a:t>On-line management training (strategy / finance / marketing);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Finally some observations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Funders and some community retailers appear quite territorial;</a:t>
            </a:r>
          </a:p>
          <a:p>
            <a:r>
              <a:rPr lang="en-GB" dirty="0" smtClean="0"/>
              <a:t>For some, the future may require change of mindset;</a:t>
            </a:r>
          </a:p>
          <a:p>
            <a:r>
              <a:rPr lang="en-GB" dirty="0" smtClean="0"/>
              <a:t>Because it has been tried in the past no reason to dismiss it in the future; </a:t>
            </a:r>
          </a:p>
          <a:p>
            <a:r>
              <a:rPr lang="en-GB" dirty="0" smtClean="0"/>
              <a:t>Don’t necessarily have to think big – small steps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_master_noline (3)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Green_master</Template>
  <TotalTime>6743</TotalTime>
  <Words>422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ＭＳ Ｐゴシック</vt:lpstr>
      <vt:lpstr>Arial</vt:lpstr>
      <vt:lpstr>Times New Roman</vt:lpstr>
      <vt:lpstr>Green_master_noline (3)</vt:lpstr>
      <vt:lpstr>Exploring collaborative opportunities amongst community retailers in Scotland</vt:lpstr>
      <vt:lpstr>Background</vt:lpstr>
      <vt:lpstr>It involved...</vt:lpstr>
      <vt:lpstr>Factors affecting Sustainability</vt:lpstr>
      <vt:lpstr>Factors affecting Sustainability</vt:lpstr>
      <vt:lpstr>Factors affecting Sustainability</vt:lpstr>
      <vt:lpstr>One conclusion</vt:lpstr>
      <vt:lpstr>One possible way forward</vt:lpstr>
      <vt:lpstr>Finally some observations</vt:lpstr>
      <vt:lpstr>PowerPoint Presentation</vt:lpstr>
    </vt:vector>
  </TitlesOfParts>
  <Company>University of Stirling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UK Food Retailing Industry</dc:title>
  <dc:creator>LS1</dc:creator>
  <cp:lastModifiedBy>Alice Baird</cp:lastModifiedBy>
  <cp:revision>345</cp:revision>
  <cp:lastPrinted>2016-08-15T08:24:58Z</cp:lastPrinted>
  <dcterms:created xsi:type="dcterms:W3CDTF">2002-09-20T12:48:54Z</dcterms:created>
  <dcterms:modified xsi:type="dcterms:W3CDTF">2016-10-25T10:02:14Z</dcterms:modified>
</cp:coreProperties>
</file>