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3" r:id="rId2"/>
    <p:sldId id="260" r:id="rId3"/>
    <p:sldId id="322" r:id="rId4"/>
    <p:sldId id="264" r:id="rId5"/>
    <p:sldId id="261" r:id="rId6"/>
    <p:sldId id="319" r:id="rId7"/>
    <p:sldId id="269" r:id="rId8"/>
    <p:sldId id="306" r:id="rId9"/>
    <p:sldId id="307" r:id="rId10"/>
    <p:sldId id="276" r:id="rId11"/>
    <p:sldId id="300" r:id="rId12"/>
    <p:sldId id="315" r:id="rId13"/>
    <p:sldId id="314" r:id="rId14"/>
    <p:sldId id="320" r:id="rId15"/>
    <p:sldId id="316" r:id="rId16"/>
    <p:sldId id="313" r:id="rId17"/>
    <p:sldId id="278" r:id="rId18"/>
    <p:sldId id="331" r:id="rId19"/>
    <p:sldId id="325" r:id="rId20"/>
    <p:sldId id="327" r:id="rId21"/>
    <p:sldId id="332" r:id="rId22"/>
    <p:sldId id="333" r:id="rId23"/>
    <p:sldId id="334" r:id="rId24"/>
    <p:sldId id="323" r:id="rId25"/>
    <p:sldId id="335" r:id="rId26"/>
    <p:sldId id="321" r:id="rId27"/>
    <p:sldId id="33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dbrook, Anne" initials="L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1652" autoAdjust="0"/>
  </p:normalViewPr>
  <p:slideViewPr>
    <p:cSldViewPr>
      <p:cViewPr varScale="1">
        <p:scale>
          <a:sx n="84" d="100"/>
          <a:sy n="84" d="100"/>
        </p:scale>
        <p:origin x="60" y="384"/>
      </p:cViewPr>
      <p:guideLst>
        <p:guide orient="horz" pos="2160"/>
        <p:guide pos="2880"/>
      </p:guideLst>
    </p:cSldViewPr>
  </p:slideViewPr>
  <p:notesTextViewPr>
    <p:cViewPr>
      <p:scale>
        <a:sx n="1" d="1"/>
        <a:sy n="1" d="1"/>
      </p:scale>
      <p:origin x="0" y="0"/>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68079-B79B-421D-BECF-D7554F3FEA1A}"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GB"/>
        </a:p>
      </dgm:t>
    </dgm:pt>
    <dgm:pt modelId="{48CB80BA-AEFA-4DDB-ADE5-5DA2CD75B1E2}">
      <dgm:prSet phldrT="[Text]" custT="1"/>
      <dgm:spPr/>
      <dgm:t>
        <a:bodyPr/>
        <a:lstStyle/>
        <a:p>
          <a:r>
            <a:rPr lang="en-GB" sz="4000" dirty="0" smtClean="0"/>
            <a:t>Respect</a:t>
          </a:r>
          <a:endParaRPr lang="en-GB" sz="4000" dirty="0"/>
        </a:p>
      </dgm:t>
    </dgm:pt>
    <dgm:pt modelId="{53CF8F7F-7FCC-4E8D-9A75-618448CDD9BF}" type="parTrans" cxnId="{4BDA2782-7FAD-4E12-A48E-8A139B7CB79F}">
      <dgm:prSet/>
      <dgm:spPr/>
      <dgm:t>
        <a:bodyPr/>
        <a:lstStyle/>
        <a:p>
          <a:endParaRPr lang="en-GB"/>
        </a:p>
      </dgm:t>
    </dgm:pt>
    <dgm:pt modelId="{F5B61C76-D333-4014-87C7-DAC049A9DB4B}" type="sibTrans" cxnId="{4BDA2782-7FAD-4E12-A48E-8A139B7CB79F}">
      <dgm:prSet/>
      <dgm:spPr/>
      <dgm:t>
        <a:bodyPr/>
        <a:lstStyle/>
        <a:p>
          <a:endParaRPr lang="en-GB"/>
        </a:p>
      </dgm:t>
    </dgm:pt>
    <dgm:pt modelId="{4EC347A5-706C-4356-8E99-1C046C6E683F}">
      <dgm:prSet phldrT="[Text]" custT="1"/>
      <dgm:spPr/>
      <dgm:t>
        <a:bodyPr/>
        <a:lstStyle/>
        <a:p>
          <a:r>
            <a:rPr lang="en-GB" sz="2000" dirty="0" smtClean="0"/>
            <a:t>Prevents a state from placing barriers before those who want to feed themselves</a:t>
          </a:r>
          <a:endParaRPr lang="en-GB" sz="2000" dirty="0"/>
        </a:p>
      </dgm:t>
    </dgm:pt>
    <dgm:pt modelId="{3BFE49AE-42B9-403A-A2EE-E383CC1BBFDA}" type="parTrans" cxnId="{0E054044-9F92-4C13-9185-4DA43983819C}">
      <dgm:prSet/>
      <dgm:spPr/>
      <dgm:t>
        <a:bodyPr/>
        <a:lstStyle/>
        <a:p>
          <a:endParaRPr lang="en-GB"/>
        </a:p>
      </dgm:t>
    </dgm:pt>
    <dgm:pt modelId="{AC387FF4-E016-4440-8FE1-7E8E95F269C0}" type="sibTrans" cxnId="{0E054044-9F92-4C13-9185-4DA43983819C}">
      <dgm:prSet/>
      <dgm:spPr/>
      <dgm:t>
        <a:bodyPr/>
        <a:lstStyle/>
        <a:p>
          <a:endParaRPr lang="en-GB"/>
        </a:p>
      </dgm:t>
    </dgm:pt>
    <dgm:pt modelId="{FA286EA8-1971-4BBE-BB34-F7E33B776B2B}">
      <dgm:prSet phldrT="[Text]" custT="1"/>
      <dgm:spPr/>
      <dgm:t>
        <a:bodyPr/>
        <a:lstStyle/>
        <a:p>
          <a:r>
            <a:rPr lang="en-GB" sz="4000" dirty="0" smtClean="0"/>
            <a:t>Protect</a:t>
          </a:r>
          <a:endParaRPr lang="en-GB" sz="4000" dirty="0"/>
        </a:p>
      </dgm:t>
    </dgm:pt>
    <dgm:pt modelId="{5D182DEA-6380-4157-96BF-FB282169999C}" type="parTrans" cxnId="{C4D103BB-BCA5-4F34-BBC8-10D8D7F876FB}">
      <dgm:prSet/>
      <dgm:spPr/>
      <dgm:t>
        <a:bodyPr/>
        <a:lstStyle/>
        <a:p>
          <a:endParaRPr lang="en-GB"/>
        </a:p>
      </dgm:t>
    </dgm:pt>
    <dgm:pt modelId="{298D3907-28A6-4EAA-9533-797CEE8A69BC}" type="sibTrans" cxnId="{C4D103BB-BCA5-4F34-BBC8-10D8D7F876FB}">
      <dgm:prSet/>
      <dgm:spPr/>
      <dgm:t>
        <a:bodyPr/>
        <a:lstStyle/>
        <a:p>
          <a:endParaRPr lang="en-GB"/>
        </a:p>
      </dgm:t>
    </dgm:pt>
    <dgm:pt modelId="{8D9D8DB1-8C39-4731-8074-8203BAA0D578}">
      <dgm:prSet phldrT="[Text]" custT="1"/>
      <dgm:spPr/>
      <dgm:t>
        <a:bodyPr/>
        <a:lstStyle/>
        <a:p>
          <a:r>
            <a:rPr lang="en-GB" sz="2000" dirty="0" smtClean="0"/>
            <a:t>Ensures no one interferes with another’s right to food</a:t>
          </a:r>
          <a:endParaRPr lang="en-GB" sz="2000" dirty="0"/>
        </a:p>
      </dgm:t>
    </dgm:pt>
    <dgm:pt modelId="{D9D786CF-B5A6-4CDF-BD36-B43034A666F3}" type="parTrans" cxnId="{E27313FB-8D95-4BBB-9CDF-F1DE6FEC7A9E}">
      <dgm:prSet/>
      <dgm:spPr/>
      <dgm:t>
        <a:bodyPr/>
        <a:lstStyle/>
        <a:p>
          <a:endParaRPr lang="en-GB"/>
        </a:p>
      </dgm:t>
    </dgm:pt>
    <dgm:pt modelId="{4BFEA36A-A9D3-49DE-BF7A-8CAA69CDA3D1}" type="sibTrans" cxnId="{E27313FB-8D95-4BBB-9CDF-F1DE6FEC7A9E}">
      <dgm:prSet/>
      <dgm:spPr/>
      <dgm:t>
        <a:bodyPr/>
        <a:lstStyle/>
        <a:p>
          <a:endParaRPr lang="en-GB"/>
        </a:p>
      </dgm:t>
    </dgm:pt>
    <dgm:pt modelId="{A584DE77-0815-47A6-A210-903AF8CDDA39}">
      <dgm:prSet phldrT="[Text]" custT="1"/>
      <dgm:spPr/>
      <dgm:t>
        <a:bodyPr/>
        <a:lstStyle/>
        <a:p>
          <a:r>
            <a:rPr lang="en-GB" sz="4000" dirty="0" smtClean="0"/>
            <a:t>Fulfil</a:t>
          </a:r>
          <a:endParaRPr lang="en-GB" sz="4000" dirty="0"/>
        </a:p>
      </dgm:t>
    </dgm:pt>
    <dgm:pt modelId="{9B20B46B-67D5-42D0-A1C5-4B6E817D91F5}" type="parTrans" cxnId="{5F5394B2-E9F5-49BB-9A06-1575D883CB07}">
      <dgm:prSet/>
      <dgm:spPr/>
      <dgm:t>
        <a:bodyPr/>
        <a:lstStyle/>
        <a:p>
          <a:endParaRPr lang="en-GB"/>
        </a:p>
      </dgm:t>
    </dgm:pt>
    <dgm:pt modelId="{5567F5D3-81DD-4506-8B68-E17F4B48E816}" type="sibTrans" cxnId="{5F5394B2-E9F5-49BB-9A06-1575D883CB07}">
      <dgm:prSet/>
      <dgm:spPr/>
      <dgm:t>
        <a:bodyPr/>
        <a:lstStyle/>
        <a:p>
          <a:endParaRPr lang="en-GB"/>
        </a:p>
      </dgm:t>
    </dgm:pt>
    <dgm:pt modelId="{FF4C6056-A539-4058-A4B6-77516EE6C4D2}">
      <dgm:prSet phldrT="[Text]" custT="1"/>
      <dgm:spPr/>
      <dgm:t>
        <a:bodyPr/>
        <a:lstStyle/>
        <a:p>
          <a:r>
            <a:rPr lang="en-GB" sz="2000" dirty="0" smtClean="0"/>
            <a:t>Facilitate by establishing an enabling environment and eliminate discrimination</a:t>
          </a:r>
          <a:endParaRPr lang="en-GB" sz="2000" dirty="0"/>
        </a:p>
      </dgm:t>
    </dgm:pt>
    <dgm:pt modelId="{CB335D71-97D1-4070-88B4-F699815AB377}" type="parTrans" cxnId="{5A00B2FA-3CED-4F1C-AB81-19855DDB727E}">
      <dgm:prSet/>
      <dgm:spPr/>
      <dgm:t>
        <a:bodyPr/>
        <a:lstStyle/>
        <a:p>
          <a:endParaRPr lang="en-GB"/>
        </a:p>
      </dgm:t>
    </dgm:pt>
    <dgm:pt modelId="{CDBAB3B4-7706-44B5-A0FC-46AEE3D2BC12}" type="sibTrans" cxnId="{5A00B2FA-3CED-4F1C-AB81-19855DDB727E}">
      <dgm:prSet/>
      <dgm:spPr/>
      <dgm:t>
        <a:bodyPr/>
        <a:lstStyle/>
        <a:p>
          <a:endParaRPr lang="en-GB"/>
        </a:p>
      </dgm:t>
    </dgm:pt>
    <dgm:pt modelId="{F5ADADBC-572C-4598-A8D7-3DD55C9F0F6A}">
      <dgm:prSet phldrT="[Text]" custT="1"/>
      <dgm:spPr/>
      <dgm:t>
        <a:bodyPr/>
        <a:lstStyle/>
        <a:p>
          <a:r>
            <a:rPr lang="en-GB" sz="2000" dirty="0" smtClean="0"/>
            <a:t>Provide direct food aid when situations beyond a person’s control make them unable to provide for themselves</a:t>
          </a:r>
          <a:endParaRPr lang="en-GB" sz="2000" dirty="0"/>
        </a:p>
      </dgm:t>
    </dgm:pt>
    <dgm:pt modelId="{0CD5EB50-BDC6-4E50-9C5B-F0AF99CC1696}" type="parTrans" cxnId="{FE4BB5D6-2959-4936-9FB7-506EB097E6A9}">
      <dgm:prSet/>
      <dgm:spPr/>
      <dgm:t>
        <a:bodyPr/>
        <a:lstStyle/>
        <a:p>
          <a:endParaRPr lang="en-GB"/>
        </a:p>
      </dgm:t>
    </dgm:pt>
    <dgm:pt modelId="{D2F2E06D-5A95-441E-A166-712C3B2FD11B}" type="sibTrans" cxnId="{FE4BB5D6-2959-4936-9FB7-506EB097E6A9}">
      <dgm:prSet/>
      <dgm:spPr/>
      <dgm:t>
        <a:bodyPr/>
        <a:lstStyle/>
        <a:p>
          <a:endParaRPr lang="en-GB"/>
        </a:p>
      </dgm:t>
    </dgm:pt>
    <dgm:pt modelId="{0929B856-37AA-4980-91F7-D7BD9145DDCE}" type="pres">
      <dgm:prSet presAssocID="{0D768079-B79B-421D-BECF-D7554F3FEA1A}" presName="Name0" presStyleCnt="0">
        <dgm:presLayoutVars>
          <dgm:dir/>
          <dgm:animLvl val="lvl"/>
          <dgm:resizeHandles val="exact"/>
        </dgm:presLayoutVars>
      </dgm:prSet>
      <dgm:spPr/>
      <dgm:t>
        <a:bodyPr/>
        <a:lstStyle/>
        <a:p>
          <a:endParaRPr lang="en-GB"/>
        </a:p>
      </dgm:t>
    </dgm:pt>
    <dgm:pt modelId="{DFF89FEB-1BF4-48AD-B0DB-CA5CA8C1A7D9}" type="pres">
      <dgm:prSet presAssocID="{48CB80BA-AEFA-4DDB-ADE5-5DA2CD75B1E2}" presName="linNode" presStyleCnt="0"/>
      <dgm:spPr/>
    </dgm:pt>
    <dgm:pt modelId="{213A242C-5C56-4CB3-8640-164678C1B3A5}" type="pres">
      <dgm:prSet presAssocID="{48CB80BA-AEFA-4DDB-ADE5-5DA2CD75B1E2}" presName="parentText" presStyleLbl="node1" presStyleIdx="0" presStyleCnt="3" custScaleX="75696">
        <dgm:presLayoutVars>
          <dgm:chMax val="1"/>
          <dgm:bulletEnabled val="1"/>
        </dgm:presLayoutVars>
      </dgm:prSet>
      <dgm:spPr/>
      <dgm:t>
        <a:bodyPr/>
        <a:lstStyle/>
        <a:p>
          <a:endParaRPr lang="en-GB"/>
        </a:p>
      </dgm:t>
    </dgm:pt>
    <dgm:pt modelId="{6230B5CC-9D5A-4BAC-9349-46B1D0381563}" type="pres">
      <dgm:prSet presAssocID="{48CB80BA-AEFA-4DDB-ADE5-5DA2CD75B1E2}" presName="descendantText" presStyleLbl="alignAccFollowNode1" presStyleIdx="0" presStyleCnt="3">
        <dgm:presLayoutVars>
          <dgm:bulletEnabled val="1"/>
        </dgm:presLayoutVars>
      </dgm:prSet>
      <dgm:spPr/>
      <dgm:t>
        <a:bodyPr/>
        <a:lstStyle/>
        <a:p>
          <a:endParaRPr lang="en-GB"/>
        </a:p>
      </dgm:t>
    </dgm:pt>
    <dgm:pt modelId="{7BDBE891-4FAC-4CDB-B644-4C6B9238B26B}" type="pres">
      <dgm:prSet presAssocID="{F5B61C76-D333-4014-87C7-DAC049A9DB4B}" presName="sp" presStyleCnt="0"/>
      <dgm:spPr/>
    </dgm:pt>
    <dgm:pt modelId="{8B9798BF-4CB7-426D-AAE7-167D2870FBF3}" type="pres">
      <dgm:prSet presAssocID="{FA286EA8-1971-4BBE-BB34-F7E33B776B2B}" presName="linNode" presStyleCnt="0"/>
      <dgm:spPr/>
    </dgm:pt>
    <dgm:pt modelId="{FD287E1E-858A-45EA-8164-5E3BD84EB29D}" type="pres">
      <dgm:prSet presAssocID="{FA286EA8-1971-4BBE-BB34-F7E33B776B2B}" presName="parentText" presStyleLbl="node1" presStyleIdx="1" presStyleCnt="3" custScaleX="75696">
        <dgm:presLayoutVars>
          <dgm:chMax val="1"/>
          <dgm:bulletEnabled val="1"/>
        </dgm:presLayoutVars>
      </dgm:prSet>
      <dgm:spPr/>
      <dgm:t>
        <a:bodyPr/>
        <a:lstStyle/>
        <a:p>
          <a:endParaRPr lang="en-GB"/>
        </a:p>
      </dgm:t>
    </dgm:pt>
    <dgm:pt modelId="{14083CF2-599A-48FF-B503-221A1D222303}" type="pres">
      <dgm:prSet presAssocID="{FA286EA8-1971-4BBE-BB34-F7E33B776B2B}" presName="descendantText" presStyleLbl="alignAccFollowNode1" presStyleIdx="1" presStyleCnt="3">
        <dgm:presLayoutVars>
          <dgm:bulletEnabled val="1"/>
        </dgm:presLayoutVars>
      </dgm:prSet>
      <dgm:spPr/>
      <dgm:t>
        <a:bodyPr/>
        <a:lstStyle/>
        <a:p>
          <a:endParaRPr lang="en-GB"/>
        </a:p>
      </dgm:t>
    </dgm:pt>
    <dgm:pt modelId="{B804E553-A7E2-4A99-8FD1-9FC953242DD2}" type="pres">
      <dgm:prSet presAssocID="{298D3907-28A6-4EAA-9533-797CEE8A69BC}" presName="sp" presStyleCnt="0"/>
      <dgm:spPr/>
    </dgm:pt>
    <dgm:pt modelId="{2B568111-22E2-4EA6-9016-4DEF66918B75}" type="pres">
      <dgm:prSet presAssocID="{A584DE77-0815-47A6-A210-903AF8CDDA39}" presName="linNode" presStyleCnt="0"/>
      <dgm:spPr/>
    </dgm:pt>
    <dgm:pt modelId="{09320171-A255-4335-BEE0-2E806C59ED79}" type="pres">
      <dgm:prSet presAssocID="{A584DE77-0815-47A6-A210-903AF8CDDA39}" presName="parentText" presStyleLbl="node1" presStyleIdx="2" presStyleCnt="3" custScaleX="75696">
        <dgm:presLayoutVars>
          <dgm:chMax val="1"/>
          <dgm:bulletEnabled val="1"/>
        </dgm:presLayoutVars>
      </dgm:prSet>
      <dgm:spPr/>
      <dgm:t>
        <a:bodyPr/>
        <a:lstStyle/>
        <a:p>
          <a:endParaRPr lang="en-GB"/>
        </a:p>
      </dgm:t>
    </dgm:pt>
    <dgm:pt modelId="{077A1B43-C06A-48DE-8C04-7589DFF8F1FB}" type="pres">
      <dgm:prSet presAssocID="{A584DE77-0815-47A6-A210-903AF8CDDA39}" presName="descendantText" presStyleLbl="alignAccFollowNode1" presStyleIdx="2" presStyleCnt="3">
        <dgm:presLayoutVars>
          <dgm:bulletEnabled val="1"/>
        </dgm:presLayoutVars>
      </dgm:prSet>
      <dgm:spPr/>
      <dgm:t>
        <a:bodyPr/>
        <a:lstStyle/>
        <a:p>
          <a:endParaRPr lang="en-GB"/>
        </a:p>
      </dgm:t>
    </dgm:pt>
  </dgm:ptLst>
  <dgm:cxnLst>
    <dgm:cxn modelId="{C4D103BB-BCA5-4F34-BBC8-10D8D7F876FB}" srcId="{0D768079-B79B-421D-BECF-D7554F3FEA1A}" destId="{FA286EA8-1971-4BBE-BB34-F7E33B776B2B}" srcOrd="1" destOrd="0" parTransId="{5D182DEA-6380-4157-96BF-FB282169999C}" sibTransId="{298D3907-28A6-4EAA-9533-797CEE8A69BC}"/>
    <dgm:cxn modelId="{FE4BB5D6-2959-4936-9FB7-506EB097E6A9}" srcId="{A584DE77-0815-47A6-A210-903AF8CDDA39}" destId="{F5ADADBC-572C-4598-A8D7-3DD55C9F0F6A}" srcOrd="1" destOrd="0" parTransId="{0CD5EB50-BDC6-4E50-9C5B-F0AF99CC1696}" sibTransId="{D2F2E06D-5A95-441E-A166-712C3B2FD11B}"/>
    <dgm:cxn modelId="{5F5394B2-E9F5-49BB-9A06-1575D883CB07}" srcId="{0D768079-B79B-421D-BECF-D7554F3FEA1A}" destId="{A584DE77-0815-47A6-A210-903AF8CDDA39}" srcOrd="2" destOrd="0" parTransId="{9B20B46B-67D5-42D0-A1C5-4B6E817D91F5}" sibTransId="{5567F5D3-81DD-4506-8B68-E17F4B48E816}"/>
    <dgm:cxn modelId="{033C935C-A714-4CAF-9C74-3D6D6DF99F56}" type="presOf" srcId="{FA286EA8-1971-4BBE-BB34-F7E33B776B2B}" destId="{FD287E1E-858A-45EA-8164-5E3BD84EB29D}" srcOrd="0" destOrd="0" presId="urn:microsoft.com/office/officeart/2005/8/layout/vList5"/>
    <dgm:cxn modelId="{E3C7D4D9-2FCF-4226-AC8E-59AF0693BF44}" type="presOf" srcId="{48CB80BA-AEFA-4DDB-ADE5-5DA2CD75B1E2}" destId="{213A242C-5C56-4CB3-8640-164678C1B3A5}" srcOrd="0" destOrd="0" presId="urn:microsoft.com/office/officeart/2005/8/layout/vList5"/>
    <dgm:cxn modelId="{0E054044-9F92-4C13-9185-4DA43983819C}" srcId="{48CB80BA-AEFA-4DDB-ADE5-5DA2CD75B1E2}" destId="{4EC347A5-706C-4356-8E99-1C046C6E683F}" srcOrd="0" destOrd="0" parTransId="{3BFE49AE-42B9-403A-A2EE-E383CC1BBFDA}" sibTransId="{AC387FF4-E016-4440-8FE1-7E8E95F269C0}"/>
    <dgm:cxn modelId="{FBDA2C7F-3CF7-4772-8843-4EE6B6E8C129}" type="presOf" srcId="{A584DE77-0815-47A6-A210-903AF8CDDA39}" destId="{09320171-A255-4335-BEE0-2E806C59ED79}" srcOrd="0" destOrd="0" presId="urn:microsoft.com/office/officeart/2005/8/layout/vList5"/>
    <dgm:cxn modelId="{F62AA228-008D-45E6-B18F-85D85ECA98D1}" type="presOf" srcId="{F5ADADBC-572C-4598-A8D7-3DD55C9F0F6A}" destId="{077A1B43-C06A-48DE-8C04-7589DFF8F1FB}" srcOrd="0" destOrd="1" presId="urn:microsoft.com/office/officeart/2005/8/layout/vList5"/>
    <dgm:cxn modelId="{4BDA2782-7FAD-4E12-A48E-8A139B7CB79F}" srcId="{0D768079-B79B-421D-BECF-D7554F3FEA1A}" destId="{48CB80BA-AEFA-4DDB-ADE5-5DA2CD75B1E2}" srcOrd="0" destOrd="0" parTransId="{53CF8F7F-7FCC-4E8D-9A75-618448CDD9BF}" sibTransId="{F5B61C76-D333-4014-87C7-DAC049A9DB4B}"/>
    <dgm:cxn modelId="{5CD78048-708F-444E-BEF5-943F1EE85EA9}" type="presOf" srcId="{4EC347A5-706C-4356-8E99-1C046C6E683F}" destId="{6230B5CC-9D5A-4BAC-9349-46B1D0381563}" srcOrd="0" destOrd="0" presId="urn:microsoft.com/office/officeart/2005/8/layout/vList5"/>
    <dgm:cxn modelId="{E27313FB-8D95-4BBB-9CDF-F1DE6FEC7A9E}" srcId="{FA286EA8-1971-4BBE-BB34-F7E33B776B2B}" destId="{8D9D8DB1-8C39-4731-8074-8203BAA0D578}" srcOrd="0" destOrd="0" parTransId="{D9D786CF-B5A6-4CDF-BD36-B43034A666F3}" sibTransId="{4BFEA36A-A9D3-49DE-BF7A-8CAA69CDA3D1}"/>
    <dgm:cxn modelId="{D827107E-2058-4377-B195-820DB2ABB12F}" type="presOf" srcId="{FF4C6056-A539-4058-A4B6-77516EE6C4D2}" destId="{077A1B43-C06A-48DE-8C04-7589DFF8F1FB}" srcOrd="0" destOrd="0" presId="urn:microsoft.com/office/officeart/2005/8/layout/vList5"/>
    <dgm:cxn modelId="{5B74C452-69A8-41D4-BE8E-A60F99210DC9}" type="presOf" srcId="{8D9D8DB1-8C39-4731-8074-8203BAA0D578}" destId="{14083CF2-599A-48FF-B503-221A1D222303}" srcOrd="0" destOrd="0" presId="urn:microsoft.com/office/officeart/2005/8/layout/vList5"/>
    <dgm:cxn modelId="{5A00B2FA-3CED-4F1C-AB81-19855DDB727E}" srcId="{A584DE77-0815-47A6-A210-903AF8CDDA39}" destId="{FF4C6056-A539-4058-A4B6-77516EE6C4D2}" srcOrd="0" destOrd="0" parTransId="{CB335D71-97D1-4070-88B4-F699815AB377}" sibTransId="{CDBAB3B4-7706-44B5-A0FC-46AEE3D2BC12}"/>
    <dgm:cxn modelId="{B69B88F4-EE4D-41DC-9C2E-DD6A4E1FF37F}" type="presOf" srcId="{0D768079-B79B-421D-BECF-D7554F3FEA1A}" destId="{0929B856-37AA-4980-91F7-D7BD9145DDCE}" srcOrd="0" destOrd="0" presId="urn:microsoft.com/office/officeart/2005/8/layout/vList5"/>
    <dgm:cxn modelId="{F477B941-5215-42E4-BC87-4EB14A3F8BA2}" type="presParOf" srcId="{0929B856-37AA-4980-91F7-D7BD9145DDCE}" destId="{DFF89FEB-1BF4-48AD-B0DB-CA5CA8C1A7D9}" srcOrd="0" destOrd="0" presId="urn:microsoft.com/office/officeart/2005/8/layout/vList5"/>
    <dgm:cxn modelId="{638650AD-15E0-48D4-B258-951F0DDCEA28}" type="presParOf" srcId="{DFF89FEB-1BF4-48AD-B0DB-CA5CA8C1A7D9}" destId="{213A242C-5C56-4CB3-8640-164678C1B3A5}" srcOrd="0" destOrd="0" presId="urn:microsoft.com/office/officeart/2005/8/layout/vList5"/>
    <dgm:cxn modelId="{000279B3-720A-414A-9979-5ECA5A61A7C6}" type="presParOf" srcId="{DFF89FEB-1BF4-48AD-B0DB-CA5CA8C1A7D9}" destId="{6230B5CC-9D5A-4BAC-9349-46B1D0381563}" srcOrd="1" destOrd="0" presId="urn:microsoft.com/office/officeart/2005/8/layout/vList5"/>
    <dgm:cxn modelId="{CF944EE1-B273-4B68-BD05-CD7C615B5D05}" type="presParOf" srcId="{0929B856-37AA-4980-91F7-D7BD9145DDCE}" destId="{7BDBE891-4FAC-4CDB-B644-4C6B9238B26B}" srcOrd="1" destOrd="0" presId="urn:microsoft.com/office/officeart/2005/8/layout/vList5"/>
    <dgm:cxn modelId="{68800A55-DCED-4FE4-A343-81D239E3EF77}" type="presParOf" srcId="{0929B856-37AA-4980-91F7-D7BD9145DDCE}" destId="{8B9798BF-4CB7-426D-AAE7-167D2870FBF3}" srcOrd="2" destOrd="0" presId="urn:microsoft.com/office/officeart/2005/8/layout/vList5"/>
    <dgm:cxn modelId="{311CFD7C-64A3-42B6-96D4-E1FFFEDF3410}" type="presParOf" srcId="{8B9798BF-4CB7-426D-AAE7-167D2870FBF3}" destId="{FD287E1E-858A-45EA-8164-5E3BD84EB29D}" srcOrd="0" destOrd="0" presId="urn:microsoft.com/office/officeart/2005/8/layout/vList5"/>
    <dgm:cxn modelId="{C3189FED-988D-496D-B591-9A0F58543420}" type="presParOf" srcId="{8B9798BF-4CB7-426D-AAE7-167D2870FBF3}" destId="{14083CF2-599A-48FF-B503-221A1D222303}" srcOrd="1" destOrd="0" presId="urn:microsoft.com/office/officeart/2005/8/layout/vList5"/>
    <dgm:cxn modelId="{ED203D4B-DC94-44F1-9117-46B8CC0B2109}" type="presParOf" srcId="{0929B856-37AA-4980-91F7-D7BD9145DDCE}" destId="{B804E553-A7E2-4A99-8FD1-9FC953242DD2}" srcOrd="3" destOrd="0" presId="urn:microsoft.com/office/officeart/2005/8/layout/vList5"/>
    <dgm:cxn modelId="{A27CCDCD-4913-47B8-8B16-79834B41BA3E}" type="presParOf" srcId="{0929B856-37AA-4980-91F7-D7BD9145DDCE}" destId="{2B568111-22E2-4EA6-9016-4DEF66918B75}" srcOrd="4" destOrd="0" presId="urn:microsoft.com/office/officeart/2005/8/layout/vList5"/>
    <dgm:cxn modelId="{C42E7753-A333-4F0D-8941-776380006048}" type="presParOf" srcId="{2B568111-22E2-4EA6-9016-4DEF66918B75}" destId="{09320171-A255-4335-BEE0-2E806C59ED79}" srcOrd="0" destOrd="0" presId="urn:microsoft.com/office/officeart/2005/8/layout/vList5"/>
    <dgm:cxn modelId="{72A547F7-F6DE-4E08-AF9E-6229D442A15D}" type="presParOf" srcId="{2B568111-22E2-4EA6-9016-4DEF66918B75}" destId="{077A1B43-C06A-48DE-8C04-7589DFF8F1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2C17A-D527-4738-8A48-10A651C9BEE6}" type="datetimeFigureOut">
              <a:rPr lang="en-GB" smtClean="0"/>
              <a:t>13/11/2015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819CA-EEC9-4434-85C4-33FF0539262A}" type="slidenum">
              <a:rPr lang="en-GB" smtClean="0"/>
              <a:t>‹#›</a:t>
            </a:fld>
            <a:endParaRPr lang="en-GB"/>
          </a:p>
        </p:txBody>
      </p:sp>
    </p:spTree>
    <p:extLst>
      <p:ext uri="{BB962C8B-B14F-4D97-AF65-F5344CB8AC3E}">
        <p14:creationId xmlns:p14="http://schemas.microsoft.com/office/powerpoint/2010/main" val="117113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Yet we</a:t>
            </a:r>
            <a:r>
              <a:rPr lang="en-GB" sz="1200" baseline="0" dirty="0" smtClean="0"/>
              <a:t> know from the Canadian experience that food bank statistics are only providing a partial picture of the extent and nature of food poverty.  For example </a:t>
            </a:r>
          </a:p>
          <a:p>
            <a:r>
              <a:rPr lang="en-GB" sz="1200" baseline="0" dirty="0" smtClean="0"/>
              <a:t>12-13% of the population are affected by food poverty at any one time  - to a great or lesser extent. </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2</a:t>
            </a:fld>
            <a:endParaRPr lang="en-GB"/>
          </a:p>
        </p:txBody>
      </p:sp>
    </p:spTree>
    <p:extLst>
      <p:ext uri="{BB962C8B-B14F-4D97-AF65-F5344CB8AC3E}">
        <p14:creationId xmlns:p14="http://schemas.microsoft.com/office/powerpoint/2010/main" val="1281555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0CAAF5-49C1-4139-80B2-187FD188362E}" type="slidenum">
              <a:rPr lang="en-GB" smtClean="0"/>
              <a:t>16</a:t>
            </a:fld>
            <a:endParaRPr lang="en-GB"/>
          </a:p>
        </p:txBody>
      </p:sp>
    </p:spTree>
    <p:extLst>
      <p:ext uri="{BB962C8B-B14F-4D97-AF65-F5344CB8AC3E}">
        <p14:creationId xmlns:p14="http://schemas.microsoft.com/office/powerpoint/2010/main" val="630476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Cite</a:t>
            </a:r>
            <a:r>
              <a:rPr lang="en-GB" sz="1200" kern="1200" baseline="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Radimer’s</a:t>
            </a:r>
            <a:r>
              <a:rPr lang="en-GB" sz="1200" kern="1200" dirty="0" smtClean="0">
                <a:solidFill>
                  <a:schemeClr val="tx1"/>
                </a:solidFill>
                <a:effectLst/>
                <a:latin typeface="+mn-lt"/>
                <a:ea typeface="+mn-ea"/>
                <a:cs typeface="+mn-cs"/>
              </a:rPr>
              <a:t> work in the 1990’s in the US, that informed the development the food insecurity measure now routinely used as the basis for food insecurity measurement both there and in Canada……..that the lived experience of food insecurity is characterised by a process of prolonged, health damaging descent towards hunger at the extreme end; i.e. an initial experience of anxiety, associated with worry about not being able to secure enough food for the family, followed by (if conditions continued to worsen) decreased amounts of food stored at home, followed by worsening quality and diversity of food eaten, then decreased quantity of food eaten through to skipping meals and going hungry.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Perceptions</a:t>
            </a:r>
            <a:r>
              <a:rPr lang="en-GB" baseline="0" dirty="0" smtClean="0"/>
              <a:t> of those groups most badly affected by food poverty, </a:t>
            </a:r>
            <a:r>
              <a:rPr lang="en-GB" dirty="0" smtClean="0"/>
              <a:t>maps onto</a:t>
            </a:r>
            <a:r>
              <a:rPr lang="en-GB" baseline="0" dirty="0" smtClean="0"/>
              <a:t> Steve </a:t>
            </a:r>
            <a:r>
              <a:rPr lang="en-GB" baseline="0" dirty="0" err="1" smtClean="0"/>
              <a:t>Fothergill’s</a:t>
            </a:r>
            <a:r>
              <a:rPr lang="en-GB" baseline="0" dirty="0" smtClean="0"/>
              <a:t> analysis of the impact of recent Government reforms (including the previous Labour, Coalition and Conservative Governments)  to social security reforms on areas, households and individuals in receipt of social security benefits, i.e. families with young children, lone parent families and young (employed and unemployed) people who have been most badly affected by the welfare changes, and had witnessed substantial reductions in their annual incomes as a consequence  . </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17</a:t>
            </a:fld>
            <a:endParaRPr lang="en-GB"/>
          </a:p>
        </p:txBody>
      </p:sp>
    </p:spTree>
    <p:extLst>
      <p:ext uri="{BB962C8B-B14F-4D97-AF65-F5344CB8AC3E}">
        <p14:creationId xmlns:p14="http://schemas.microsoft.com/office/powerpoint/2010/main" val="95702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4</a:t>
            </a:fld>
            <a:endParaRPr lang="en-GB"/>
          </a:p>
        </p:txBody>
      </p:sp>
    </p:spTree>
    <p:extLst>
      <p:ext uri="{BB962C8B-B14F-4D97-AF65-F5344CB8AC3E}">
        <p14:creationId xmlns:p14="http://schemas.microsoft.com/office/powerpoint/2010/main" val="397901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as we know there is no agreed definition of food insecurity  - </a:t>
            </a:r>
          </a:p>
          <a:p>
            <a:endParaRPr lang="en-GB" baseline="0" dirty="0" smtClean="0"/>
          </a:p>
          <a:p>
            <a:r>
              <a:rPr lang="en-GB" baseline="0" dirty="0" smtClean="0"/>
              <a:t>but that range that exist propose that the experience of household food insecurity is </a:t>
            </a:r>
            <a:r>
              <a:rPr lang="en-GB" b="1" baseline="0" dirty="0" smtClean="0"/>
              <a:t>multidimensiona</a:t>
            </a:r>
            <a:r>
              <a:rPr lang="en-GB" baseline="0" dirty="0" smtClean="0"/>
              <a:t>l and generally </a:t>
            </a:r>
            <a:r>
              <a:rPr lang="en-GB" b="1" baseline="0" dirty="0" smtClean="0"/>
              <a:t>contain concerns for an individuals certainty (or uncertainty) and ability to obtain food of sufficient quality, quantity, that is safe, and that that they can so in social acceptable ways. </a:t>
            </a:r>
          </a:p>
          <a:p>
            <a:endParaRPr lang="en-GB" baseline="0" dirty="0" smtClean="0"/>
          </a:p>
          <a:p>
            <a:r>
              <a:rPr lang="en-GB" baseline="0" dirty="0" smtClean="0"/>
              <a:t>, Frequency of food consumption inherent on the FAO definition</a:t>
            </a:r>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5</a:t>
            </a:fld>
            <a:endParaRPr lang="en-GB"/>
          </a:p>
        </p:txBody>
      </p:sp>
    </p:spTree>
    <p:extLst>
      <p:ext uri="{BB962C8B-B14F-4D97-AF65-F5344CB8AC3E}">
        <p14:creationId xmlns:p14="http://schemas.microsoft.com/office/powerpoint/2010/main" val="377928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dirty="0" smtClean="0"/>
              <a:t>The ‘at risk’ poverty threshold, was defined for this study as a household income below 60% of median </a:t>
            </a:r>
            <a:r>
              <a:rPr lang="en-GB" sz="3600" dirty="0" err="1" smtClean="0"/>
              <a:t>equivalised</a:t>
            </a:r>
            <a:r>
              <a:rPr lang="en-GB" sz="3600" dirty="0" smtClean="0"/>
              <a:t> household income – referred to as </a:t>
            </a:r>
            <a:r>
              <a:rPr lang="en-GB" sz="3600" b="1" dirty="0" smtClean="0"/>
              <a:t>HBAI </a:t>
            </a:r>
            <a:r>
              <a:rPr lang="en-GB" sz="3600" dirty="0" smtClean="0"/>
              <a:t>(Household Below Average Income).</a:t>
            </a:r>
          </a:p>
          <a:p>
            <a:r>
              <a:rPr lang="en-GB" sz="3600" dirty="0" smtClean="0"/>
              <a:t>The analysis also focused on </a:t>
            </a:r>
          </a:p>
          <a:p>
            <a:pPr lvl="1"/>
            <a:r>
              <a:rPr lang="en-GB" sz="3200" dirty="0" smtClean="0"/>
              <a:t>older individuals, </a:t>
            </a:r>
          </a:p>
          <a:p>
            <a:pPr lvl="1"/>
            <a:r>
              <a:rPr lang="en-GB" sz="3200" dirty="0" smtClean="0"/>
              <a:t>rural inhabitants, </a:t>
            </a:r>
          </a:p>
          <a:p>
            <a:pPr lvl="1"/>
            <a:r>
              <a:rPr lang="en-GB" sz="3200" dirty="0" smtClean="0"/>
              <a:t>those living in most deprived areas (1</a:t>
            </a:r>
            <a:r>
              <a:rPr lang="en-GB" sz="3200" baseline="30000" dirty="0" smtClean="0"/>
              <a:t>st</a:t>
            </a:r>
            <a:r>
              <a:rPr lang="en-GB" sz="3200" dirty="0" smtClean="0"/>
              <a:t> SIMD).</a:t>
            </a:r>
            <a:r>
              <a:rPr lang="en-GB" sz="3200" b="1" dirty="0" smtClean="0"/>
              <a:t> </a:t>
            </a:r>
          </a:p>
          <a:p>
            <a:pPr lvl="1"/>
            <a:endParaRPr lang="en-GB" sz="3200" b="1" dirty="0" smtClean="0"/>
          </a:p>
          <a:p>
            <a:pPr lvl="1"/>
            <a:r>
              <a:rPr lang="en-GB" sz="3200" b="1" dirty="0" smtClean="0"/>
              <a:t>LCFS</a:t>
            </a:r>
            <a:r>
              <a:rPr lang="en-GB" sz="3200" dirty="0" smtClean="0"/>
              <a:t> (2007-2012), was used to  investigate </a:t>
            </a:r>
            <a:r>
              <a:rPr lang="en-GB" sz="3200" b="1" dirty="0" smtClean="0"/>
              <a:t>food and fuel income shares </a:t>
            </a:r>
            <a:r>
              <a:rPr lang="en-GB" sz="3200" dirty="0" smtClean="0"/>
              <a:t>among HBAI and Non-HBAI, and older individuals -  i.e.  the proportion % of income devoted to those expenditures. </a:t>
            </a:r>
          </a:p>
          <a:p>
            <a:pPr lvl="1"/>
            <a:r>
              <a:rPr lang="en-GB" sz="3200" b="1" dirty="0" err="1" smtClean="0"/>
              <a:t>SHeS</a:t>
            </a:r>
            <a:r>
              <a:rPr lang="en-GB" sz="3200" dirty="0" smtClean="0"/>
              <a:t> (2008-2012), was used to </a:t>
            </a:r>
            <a:r>
              <a:rPr lang="en-GB" sz="3200" b="1" dirty="0" smtClean="0"/>
              <a:t>identify food consumption patterns</a:t>
            </a:r>
            <a:r>
              <a:rPr lang="en-GB" sz="3200" dirty="0" smtClean="0"/>
              <a:t>. Where possible, food was selected to reflect the Scottish Dietary Goals, </a:t>
            </a:r>
            <a:r>
              <a:rPr lang="en-GB" sz="3200" dirty="0" err="1" smtClean="0"/>
              <a:t>Eatwell</a:t>
            </a:r>
            <a:r>
              <a:rPr lang="en-GB" sz="3200" dirty="0" smtClean="0"/>
              <a:t> Plate and 5-a-day intake of F&amp;V.</a:t>
            </a:r>
          </a:p>
          <a:p>
            <a:pPr lvl="1"/>
            <a:r>
              <a:rPr lang="en-GB" sz="3200" b="1" dirty="0" smtClean="0"/>
              <a:t>KWP</a:t>
            </a:r>
            <a:r>
              <a:rPr lang="en-GB" sz="3200" dirty="0" smtClean="0"/>
              <a:t> (2012), was used to </a:t>
            </a:r>
            <a:r>
              <a:rPr lang="en-GB" sz="3200" b="1" dirty="0" smtClean="0"/>
              <a:t>assess dietary quality</a:t>
            </a:r>
            <a:r>
              <a:rPr lang="en-GB" sz="3200" dirty="0" smtClean="0"/>
              <a:t> among those considered to be at risk of food poverty according to the purchased foods recorded in this dataset.</a:t>
            </a:r>
          </a:p>
          <a:p>
            <a:pPr lvl="1"/>
            <a:endParaRPr lang="en-GB" sz="3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7</a:t>
            </a:fld>
            <a:endParaRPr lang="en-GB"/>
          </a:p>
        </p:txBody>
      </p:sp>
    </p:spTree>
    <p:extLst>
      <p:ext uri="{BB962C8B-B14F-4D97-AF65-F5344CB8AC3E}">
        <p14:creationId xmlns:p14="http://schemas.microsoft.com/office/powerpoint/2010/main" val="258941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figures</a:t>
            </a:r>
            <a:r>
              <a:rPr lang="en-GB" baseline="0" dirty="0" smtClean="0"/>
              <a:t> show the weekly food expenditure from the LCF survey in terms of pounds spent per week on food, and the proportion of equalised income spent on food in poorer (HBAI) and wealthier (Non-HBAI) households. </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Poorer households in Scotland are spending less money in absolute terms on food, but are consistently spending twice as much of their income than wealthier households and this has been the case for some years. </a:t>
            </a:r>
          </a:p>
          <a:p>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8</a:t>
            </a:fld>
            <a:endParaRPr lang="en-GB"/>
          </a:p>
        </p:txBody>
      </p:sp>
    </p:spTree>
    <p:extLst>
      <p:ext uri="{BB962C8B-B14F-4D97-AF65-F5344CB8AC3E}">
        <p14:creationId xmlns:p14="http://schemas.microsoft.com/office/powerpoint/2010/main" val="381338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figures show the weekly spend on the </a:t>
            </a:r>
            <a:r>
              <a:rPr lang="en-GB" baseline="0" dirty="0" err="1" smtClean="0"/>
              <a:t>Eatwell</a:t>
            </a:r>
            <a:r>
              <a:rPr lang="en-GB" baseline="0" dirty="0" smtClean="0"/>
              <a:t> Plate food groups derived from the LCF survey. </a:t>
            </a:r>
          </a:p>
          <a:p>
            <a:endParaRPr lang="en-GB" baseline="0" dirty="0" smtClean="0"/>
          </a:p>
          <a:p>
            <a:r>
              <a:rPr lang="en-GB" baseline="0" dirty="0" smtClean="0"/>
              <a:t>It shows that both poorer households are allocating roughly the same food income share from their food budgets foods as wealthier households are, but poorer households are spending less money each week doing so, compared to wealthier households.</a:t>
            </a:r>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9</a:t>
            </a:fld>
            <a:endParaRPr lang="en-GB"/>
          </a:p>
        </p:txBody>
      </p:sp>
    </p:spTree>
    <p:extLst>
      <p:ext uri="{BB962C8B-B14F-4D97-AF65-F5344CB8AC3E}">
        <p14:creationId xmlns:p14="http://schemas.microsoft.com/office/powerpoint/2010/main" val="134914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60CAAF5-49C1-4139-80B2-187FD188362E}" type="slidenum">
              <a:rPr lang="en-GB" smtClean="0"/>
              <a:t>10</a:t>
            </a:fld>
            <a:endParaRPr lang="en-GB"/>
          </a:p>
        </p:txBody>
      </p:sp>
    </p:spTree>
    <p:extLst>
      <p:ext uri="{BB962C8B-B14F-4D97-AF65-F5344CB8AC3E}">
        <p14:creationId xmlns:p14="http://schemas.microsoft.com/office/powerpoint/2010/main" val="291653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Psycho-social</a:t>
            </a:r>
            <a:r>
              <a:rPr lang="en-GB" sz="1200" b="1" kern="1200" baseline="0" dirty="0" smtClean="0">
                <a:solidFill>
                  <a:schemeClr val="tx1"/>
                </a:solidFill>
                <a:effectLst/>
                <a:latin typeface="+mn-lt"/>
                <a:ea typeface="+mn-ea"/>
                <a:cs typeface="+mn-cs"/>
              </a:rPr>
              <a:t> stress and ill health theories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Changing social and scientific discourses on type 2 diabetes between 1800 and 1950: a socio-historical analysis</a:t>
            </a: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Since the emergence of type 2 diabetes as a public health threat around the middle of the 20</a:t>
            </a:r>
            <a:r>
              <a:rPr lang="en-GB" sz="1200" kern="1200" baseline="30000" dirty="0" smtClean="0">
                <a:solidFill>
                  <a:schemeClr val="tx1"/>
                </a:solidFill>
                <a:effectLst/>
                <a:latin typeface="+mn-lt"/>
                <a:ea typeface="+mn-ea"/>
                <a:cs typeface="+mn-cs"/>
              </a:rPr>
              <a:t> </a:t>
            </a:r>
            <a:r>
              <a:rPr lang="en-GB" sz="1200" kern="1200" baseline="30000" dirty="0" err="1"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century, accounts of disease causation have focused predominately on lifestyle or genetics, or both, while the role of broader structural issues such as psychosocial distress has been downplayed. Yet in the years prior to this emergence, when diabetes remained the preserve of the upper classes, medical experts drew upon multiple narratives when considering the condition, the most popular of which being the role of social organisation and the interplay between mind, body and environment. This article is based on a discourse analysis of the writings of the most prominent diabetes experts between 1800 and 1950 about both the causes and management of the illness. It highlights how, although the connection between lifestyle and diabetes was well established among physicians, individual-level explanations only fully supplanted the emphasis on social organisation as diabetes began to make the transition from being a disease of the rich to one of the poor. It argues that this discursive shift was shaped by the dynamics of class relations rather than any new forms of scientific evidence developed at the time.</a:t>
            </a:r>
          </a:p>
          <a:p>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11</a:t>
            </a:fld>
            <a:endParaRPr lang="en-GB"/>
          </a:p>
        </p:txBody>
      </p:sp>
    </p:spTree>
    <p:extLst>
      <p:ext uri="{BB962C8B-B14F-4D97-AF65-F5344CB8AC3E}">
        <p14:creationId xmlns:p14="http://schemas.microsoft.com/office/powerpoint/2010/main" val="1740351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smtClean="0"/>
              <a:t>The poverty threshold in this study did not necessary reflect the UK or Scottish median income since it was calculated according to the median income of each sample survey.</a:t>
            </a:r>
          </a:p>
          <a:p>
            <a:endParaRPr lang="en-GB" sz="2800" dirty="0" smtClean="0"/>
          </a:p>
          <a:p>
            <a:r>
              <a:rPr lang="en-GB" sz="2800" b="1" dirty="0" smtClean="0"/>
              <a:t>Small number of Scottish observations in UK surveys. Within country / regional analysis impossible. </a:t>
            </a:r>
          </a:p>
          <a:p>
            <a:endParaRPr lang="en-GB" sz="2800" b="1" dirty="0" smtClean="0"/>
          </a:p>
          <a:p>
            <a:r>
              <a:rPr lang="en-GB" sz="2800" dirty="0" smtClean="0"/>
              <a:t>Other associated costs required for the procurement and production of snacks and meals at home were unavailable. </a:t>
            </a:r>
          </a:p>
          <a:p>
            <a:pPr lvl="1"/>
            <a:r>
              <a:rPr lang="en-GB" sz="2400" dirty="0" smtClean="0"/>
              <a:t>Transport </a:t>
            </a:r>
          </a:p>
          <a:p>
            <a:pPr lvl="1"/>
            <a:r>
              <a:rPr lang="en-GB" sz="2400" dirty="0" smtClean="0"/>
              <a:t>Equipment</a:t>
            </a:r>
          </a:p>
          <a:p>
            <a:endParaRPr lang="en-GB" dirty="0"/>
          </a:p>
        </p:txBody>
      </p:sp>
      <p:sp>
        <p:nvSpPr>
          <p:cNvPr id="4" name="Slide Number Placeholder 3"/>
          <p:cNvSpPr>
            <a:spLocks noGrp="1"/>
          </p:cNvSpPr>
          <p:nvPr>
            <p:ph type="sldNum" sz="quarter" idx="10"/>
          </p:nvPr>
        </p:nvSpPr>
        <p:spPr/>
        <p:txBody>
          <a:bodyPr/>
          <a:lstStyle/>
          <a:p>
            <a:fld id="{0EB819CA-EEC9-4434-85C4-33FF0539262A}" type="slidenum">
              <a:rPr lang="en-GB" smtClean="0"/>
              <a:t>15</a:t>
            </a:fld>
            <a:endParaRPr lang="en-GB"/>
          </a:p>
        </p:txBody>
      </p:sp>
    </p:spTree>
    <p:extLst>
      <p:ext uri="{BB962C8B-B14F-4D97-AF65-F5344CB8AC3E}">
        <p14:creationId xmlns:p14="http://schemas.microsoft.com/office/powerpoint/2010/main" val="70226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D709D4-D5BF-403E-989D-F4804D796B7B}"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401655008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D709D4-D5BF-403E-989D-F4804D796B7B}"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56837590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D709D4-D5BF-403E-989D-F4804D796B7B}"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252222293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oA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defTabSz="914400" rtl="0" eaLnBrk="1" fontAlgn="base" latinLnBrk="0" hangingPunct="1">
              <a:spcBef>
                <a:spcPct val="0"/>
              </a:spcBef>
              <a:spcAft>
                <a:spcPct val="0"/>
              </a:spcAft>
              <a:buNone/>
              <a:defRPr lang="en-GB" sz="3600" b="1" kern="1200" baseline="0" dirty="0" smtClean="0">
                <a:solidFill>
                  <a:srgbClr val="FFFFFF"/>
                </a:solidFill>
                <a:latin typeface="Arial" charset="0"/>
                <a:ea typeface="ヒラギノ角ゴ Pro W3" charset="-128"/>
                <a:cs typeface="Arial" charset="0"/>
                <a:sym typeface="Arial" charset="0"/>
              </a:defRPr>
            </a:lvl1pPr>
          </a:lstStyle>
          <a:p>
            <a:r>
              <a:rPr lang="en-US" dirty="0" smtClean="0"/>
              <a:t>Slide Subject</a:t>
            </a:r>
            <a:endParaRPr lang="en-GB" dirty="0"/>
          </a:p>
        </p:txBody>
      </p:sp>
      <p:sp>
        <p:nvSpPr>
          <p:cNvPr id="3" name="Content Placeholder 2"/>
          <p:cNvSpPr>
            <a:spLocks noGrp="1"/>
          </p:cNvSpPr>
          <p:nvPr>
            <p:ph idx="1" hasCustomPrompt="1"/>
          </p:nvPr>
        </p:nvSpPr>
        <p:spPr/>
        <p:txBody>
          <a:bodyPr/>
          <a:lstStyle>
            <a:lvl1pPr>
              <a:spcBef>
                <a:spcPts val="0"/>
              </a:spcBef>
              <a:buFont typeface="Arial" pitchFamily="34" charset="0"/>
              <a:buChar char="•"/>
              <a:defRPr/>
            </a:lvl1pPr>
            <a:lvl2pPr>
              <a:spcBef>
                <a:spcPts val="0"/>
              </a:spcBef>
              <a:buFont typeface="Arial" pitchFamily="34" charset="0"/>
              <a:buChar char="•"/>
              <a:defRPr sz="2400"/>
            </a:lvl2pPr>
            <a:lvl3pPr>
              <a:spcBef>
                <a:spcPts val="0"/>
              </a:spcBef>
              <a:buFont typeface="Arial" pitchFamily="34" charset="0"/>
              <a:buChar char="•"/>
              <a:defRPr sz="2000"/>
            </a:lvl3pPr>
          </a:lstStyle>
          <a:p>
            <a:r>
              <a:rPr lang="en-US" dirty="0" smtClean="0"/>
              <a:t>Subtitle</a:t>
            </a:r>
          </a:p>
          <a:p>
            <a:pPr lvl="1"/>
            <a:r>
              <a:rPr lang="en-US" dirty="0" smtClean="0"/>
              <a:t>Bullet Point</a:t>
            </a:r>
          </a:p>
          <a:p>
            <a:pPr lvl="1"/>
            <a:r>
              <a:rPr lang="en-US" dirty="0" smtClean="0"/>
              <a:t>Bullet Point</a:t>
            </a:r>
          </a:p>
          <a:p>
            <a:pPr lvl="1"/>
            <a:r>
              <a:rPr lang="en-US" dirty="0" smtClean="0"/>
              <a:t>Bullet Point</a:t>
            </a:r>
          </a:p>
          <a:p>
            <a:pPr lvl="2"/>
            <a:r>
              <a:rPr lang="en-US" dirty="0" smtClean="0"/>
              <a:t>Sub-bullet</a:t>
            </a:r>
          </a:p>
        </p:txBody>
      </p:sp>
      <p:pic>
        <p:nvPicPr>
          <p:cNvPr id="4" name="Picture 3" descr="phn5.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164288" y="188640"/>
            <a:ext cx="743920" cy="357002"/>
          </a:xfrm>
          <a:prstGeom prst="rect">
            <a:avLst/>
          </a:prstGeom>
        </p:spPr>
      </p:pic>
    </p:spTree>
    <p:extLst>
      <p:ext uri="{BB962C8B-B14F-4D97-AF65-F5344CB8AC3E}">
        <p14:creationId xmlns:p14="http://schemas.microsoft.com/office/powerpoint/2010/main" val="13141867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D709D4-D5BF-403E-989D-F4804D796B7B}"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417405592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D709D4-D5BF-403E-989D-F4804D796B7B}" type="datetimeFigureOut">
              <a:rPr lang="en-GB" smtClean="0"/>
              <a:t>13/11/2015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290307227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D709D4-D5BF-403E-989D-F4804D796B7B}" type="datetimeFigureOut">
              <a:rPr lang="en-GB" smtClean="0"/>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35340442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D709D4-D5BF-403E-989D-F4804D796B7B}" type="datetimeFigureOut">
              <a:rPr lang="en-GB" smtClean="0"/>
              <a:t>13/11/2015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133366876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D709D4-D5BF-403E-989D-F4804D796B7B}" type="datetimeFigureOut">
              <a:rPr lang="en-GB" smtClean="0"/>
              <a:t>13/11/2015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15797138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709D4-D5BF-403E-989D-F4804D796B7B}" type="datetimeFigureOut">
              <a:rPr lang="en-GB" smtClean="0"/>
              <a:t>13/11/2015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194490198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709D4-D5BF-403E-989D-F4804D796B7B}" type="datetimeFigureOut">
              <a:rPr lang="en-GB" smtClean="0"/>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187952591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D709D4-D5BF-403E-989D-F4804D796B7B}" type="datetimeFigureOut">
              <a:rPr lang="en-GB" smtClean="0"/>
              <a:t>13/11/2015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06820A-80B4-4B76-94D9-F67628C38DAC}" type="slidenum">
              <a:rPr lang="en-GB" smtClean="0"/>
              <a:t>‹#›</a:t>
            </a:fld>
            <a:endParaRPr lang="en-GB"/>
          </a:p>
        </p:txBody>
      </p:sp>
    </p:spTree>
    <p:extLst>
      <p:ext uri="{BB962C8B-B14F-4D97-AF65-F5344CB8AC3E}">
        <p14:creationId xmlns:p14="http://schemas.microsoft.com/office/powerpoint/2010/main" val="267744003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709D4-D5BF-403E-989D-F4804D796B7B}" type="datetimeFigureOut">
              <a:rPr lang="en-GB" smtClean="0"/>
              <a:t>13/11/2015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6820A-80B4-4B76-94D9-F67628C38DAC}" type="slidenum">
              <a:rPr lang="en-GB" smtClean="0"/>
              <a:t>‹#›</a:t>
            </a:fld>
            <a:endParaRPr lang="en-GB"/>
          </a:p>
        </p:txBody>
      </p:sp>
    </p:spTree>
    <p:extLst>
      <p:ext uri="{BB962C8B-B14F-4D97-AF65-F5344CB8AC3E}">
        <p14:creationId xmlns:p14="http://schemas.microsoft.com/office/powerpoint/2010/main" val="1324739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ealthscotland.com/documents/25717.asp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HNR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301"/>
            <a:ext cx="9144000" cy="6836889"/>
          </a:xfrm>
          <a:prstGeom prst="rect">
            <a:avLst/>
          </a:prstGeom>
        </p:spPr>
      </p:pic>
      <p:sp>
        <p:nvSpPr>
          <p:cNvPr id="2" name="Title 1"/>
          <p:cNvSpPr>
            <a:spLocks noGrp="1"/>
          </p:cNvSpPr>
          <p:nvPr>
            <p:ph type="ctrTitle"/>
          </p:nvPr>
        </p:nvSpPr>
        <p:spPr/>
        <p:txBody>
          <a:bodyPr>
            <a:normAutofit/>
          </a:bodyPr>
          <a:lstStyle/>
          <a:p>
            <a:r>
              <a:rPr lang="en-GB" dirty="0"/>
              <a:t/>
            </a:r>
            <a:br>
              <a:rPr lang="en-GB" dirty="0"/>
            </a:br>
            <a:endParaRPr lang="en-US" dirty="0"/>
          </a:p>
        </p:txBody>
      </p:sp>
      <p:sp>
        <p:nvSpPr>
          <p:cNvPr id="3" name="Subtitle 2"/>
          <p:cNvSpPr>
            <a:spLocks noGrp="1"/>
          </p:cNvSpPr>
          <p:nvPr>
            <p:ph type="subTitle" idx="1"/>
          </p:nvPr>
        </p:nvSpPr>
        <p:spPr/>
        <p:txBody>
          <a:bodyPr vert="horz" lIns="91430" tIns="45715" rIns="91430" bIns="45715" rtlCol="0">
            <a:normAutofit/>
          </a:bodyPr>
          <a:lstStyle/>
          <a:p>
            <a:pPr defTabSz="457153"/>
            <a:r>
              <a:rPr lang="en-GB" sz="1800" dirty="0">
                <a:solidFill>
                  <a:schemeClr val="tx1">
                    <a:lumMod val="50000"/>
                    <a:lumOff val="50000"/>
                  </a:schemeClr>
                </a:solidFill>
                <a:latin typeface="Calibri" pitchFamily="34" charset="0"/>
              </a:rPr>
              <a:t/>
            </a:r>
            <a:br>
              <a:rPr lang="en-GB" sz="1800" dirty="0">
                <a:solidFill>
                  <a:schemeClr val="tx1">
                    <a:lumMod val="50000"/>
                    <a:lumOff val="50000"/>
                  </a:schemeClr>
                </a:solidFill>
                <a:latin typeface="Calibri" pitchFamily="34" charset="0"/>
              </a:rPr>
            </a:br>
            <a:r>
              <a:rPr lang="en-GB" sz="2800" dirty="0">
                <a:solidFill>
                  <a:schemeClr val="tx1">
                    <a:lumMod val="50000"/>
                    <a:lumOff val="50000"/>
                  </a:schemeClr>
                </a:solidFill>
                <a:latin typeface="Calibri" pitchFamily="34" charset="0"/>
              </a:rPr>
              <a:t/>
            </a:r>
            <a:br>
              <a:rPr lang="en-GB" sz="2800" dirty="0">
                <a:solidFill>
                  <a:schemeClr val="tx1">
                    <a:lumMod val="50000"/>
                    <a:lumOff val="50000"/>
                  </a:schemeClr>
                </a:solidFill>
                <a:latin typeface="Calibri" pitchFamily="34" charset="0"/>
              </a:rPr>
            </a:br>
            <a:r>
              <a:rPr lang="en-GB" sz="2000" dirty="0">
                <a:solidFill>
                  <a:schemeClr val="tx1"/>
                </a:solidFill>
              </a:rPr>
              <a:t>Flora Douglas</a:t>
            </a:r>
            <a:endParaRPr lang="en-US" sz="1800" dirty="0">
              <a:solidFill>
                <a:schemeClr val="tx1"/>
              </a:solidFill>
            </a:endParaRPr>
          </a:p>
        </p:txBody>
      </p:sp>
      <p:pic>
        <p:nvPicPr>
          <p:cNvPr id="6" name="Picture 5" descr="UOA - White Text.wm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1112" y="-619363"/>
            <a:ext cx="1652836" cy="619363"/>
          </a:xfrm>
          <a:prstGeom prst="rect">
            <a:avLst/>
          </a:prstGeom>
        </p:spPr>
      </p:pic>
      <p:sp>
        <p:nvSpPr>
          <p:cNvPr id="20" name="Title 1"/>
          <p:cNvSpPr txBox="1">
            <a:spLocks/>
          </p:cNvSpPr>
          <p:nvPr/>
        </p:nvSpPr>
        <p:spPr>
          <a:xfrm>
            <a:off x="518468" y="423098"/>
            <a:ext cx="8625532" cy="2018655"/>
          </a:xfrm>
          <a:prstGeom prst="rect">
            <a:avLst/>
          </a:prstGeom>
        </p:spPr>
        <p:txBody>
          <a:bodyPr vert="horz" lIns="91430" tIns="45715" rIns="91430" bIns="45715" rtlCol="0" anchor="ctr">
            <a:noAutofit/>
          </a:bodyPr>
          <a:lstStyle/>
          <a:p>
            <a:pPr lvl="0" algn="ctr">
              <a:spcBef>
                <a:spcPct val="0"/>
              </a:spcBef>
            </a:pPr>
            <a:r>
              <a:rPr lang="en-GB" sz="1100" b="1" dirty="0">
                <a:latin typeface="+mj-lt"/>
                <a:ea typeface="+mj-ea"/>
                <a:cs typeface="+mj-cs"/>
              </a:rPr>
              <a:t/>
            </a:r>
            <a:br>
              <a:rPr lang="en-GB" sz="1100" b="1" dirty="0">
                <a:latin typeface="+mj-lt"/>
                <a:ea typeface="+mj-ea"/>
                <a:cs typeface="+mj-cs"/>
              </a:rPr>
            </a:br>
            <a:r>
              <a:rPr lang="en-GB" sz="1100" b="1" dirty="0">
                <a:latin typeface="+mj-lt"/>
                <a:ea typeface="+mj-ea"/>
                <a:cs typeface="+mj-cs"/>
              </a:rPr>
              <a:t> </a:t>
            </a:r>
            <a:r>
              <a:rPr lang="en-GB" sz="4400" b="1" dirty="0">
                <a:latin typeface="+mj-lt"/>
                <a:ea typeface="+mj-ea"/>
                <a:cs typeface="+mj-cs"/>
              </a:rPr>
              <a:t/>
            </a:r>
            <a:br>
              <a:rPr lang="en-GB" sz="4400" b="1" dirty="0">
                <a:latin typeface="+mj-lt"/>
                <a:ea typeface="+mj-ea"/>
                <a:cs typeface="+mj-cs"/>
              </a:rPr>
            </a:br>
            <a:endParaRPr lang="en-GB" sz="3600" dirty="0">
              <a:latin typeface="+mj-lt"/>
              <a:ea typeface="+mj-ea"/>
              <a:cs typeface="+mj-cs"/>
            </a:endParaRPr>
          </a:p>
        </p:txBody>
      </p:sp>
      <p:sp>
        <p:nvSpPr>
          <p:cNvPr id="21" name="Subtitle 2"/>
          <p:cNvSpPr txBox="1">
            <a:spLocks/>
          </p:cNvSpPr>
          <p:nvPr/>
        </p:nvSpPr>
        <p:spPr>
          <a:xfrm>
            <a:off x="536352" y="4398130"/>
            <a:ext cx="7992888" cy="1279053"/>
          </a:xfrm>
          <a:prstGeom prst="rect">
            <a:avLst/>
          </a:prstGeom>
        </p:spPr>
        <p:txBody>
          <a:bodyPr vert="horz" lIns="91430" tIns="45715" rIns="91430" bIns="45715" rtlCol="0">
            <a:normAutofit/>
          </a:bodyPr>
          <a:lstStyle/>
          <a:p>
            <a:pPr algn="ctr" defTabSz="457153">
              <a:spcBef>
                <a:spcPct val="20000"/>
              </a:spcBef>
              <a:defRPr/>
            </a:pPr>
            <a:endParaRPr lang="en-GB" dirty="0">
              <a:solidFill>
                <a:schemeClr val="tx1">
                  <a:lumMod val="50000"/>
                  <a:lumOff val="50000"/>
                </a:schemeClr>
              </a:solidFill>
              <a:latin typeface="Calibri" pitchFamily="34" charset="0"/>
            </a:endParaRPr>
          </a:p>
        </p:txBody>
      </p:sp>
      <p:sp>
        <p:nvSpPr>
          <p:cNvPr id="4" name="Rectangle 3"/>
          <p:cNvSpPr/>
          <p:nvPr/>
        </p:nvSpPr>
        <p:spPr>
          <a:xfrm>
            <a:off x="1436452" y="2089806"/>
            <a:ext cx="6192688" cy="2308324"/>
          </a:xfrm>
          <a:prstGeom prst="rect">
            <a:avLst/>
          </a:prstGeom>
        </p:spPr>
        <p:txBody>
          <a:bodyPr wrap="square">
            <a:spAutoFit/>
          </a:bodyPr>
          <a:lstStyle/>
          <a:p>
            <a:pPr algn="ctr"/>
            <a:r>
              <a:rPr lang="en-GB" sz="2400" b="1" dirty="0" smtClean="0">
                <a:solidFill>
                  <a:schemeClr val="tx1">
                    <a:lumMod val="50000"/>
                    <a:lumOff val="50000"/>
                  </a:schemeClr>
                </a:solidFill>
              </a:rPr>
              <a:t>Right to Food Workshop </a:t>
            </a:r>
          </a:p>
          <a:p>
            <a:pPr algn="ctr"/>
            <a:r>
              <a:rPr lang="en-GB" sz="2400" b="1" dirty="0" smtClean="0">
                <a:solidFill>
                  <a:schemeClr val="tx1">
                    <a:lumMod val="50000"/>
                    <a:lumOff val="50000"/>
                  </a:schemeClr>
                </a:solidFill>
              </a:rPr>
              <a:t>Community Food and Health Scotland Annual Networking Event </a:t>
            </a:r>
          </a:p>
          <a:p>
            <a:pPr algn="ctr"/>
            <a:r>
              <a:rPr lang="en-GB" sz="2400" b="1" dirty="0" smtClean="0">
                <a:solidFill>
                  <a:schemeClr val="tx1">
                    <a:lumMod val="50000"/>
                    <a:lumOff val="50000"/>
                  </a:schemeClr>
                </a:solidFill>
              </a:rPr>
              <a:t>Perth </a:t>
            </a:r>
          </a:p>
          <a:p>
            <a:pPr algn="ctr"/>
            <a:endParaRPr lang="en-GB" sz="2400" b="1" dirty="0" smtClean="0">
              <a:solidFill>
                <a:schemeClr val="tx1">
                  <a:lumMod val="50000"/>
                  <a:lumOff val="50000"/>
                </a:schemeClr>
              </a:solidFill>
            </a:endParaRPr>
          </a:p>
          <a:p>
            <a:pPr algn="ctr"/>
            <a:r>
              <a:rPr lang="en-GB" sz="2400" b="1" dirty="0" smtClean="0">
                <a:solidFill>
                  <a:schemeClr val="tx1">
                    <a:lumMod val="50000"/>
                    <a:lumOff val="50000"/>
                  </a:schemeClr>
                </a:solidFill>
              </a:rPr>
              <a:t>Wednesday 28</a:t>
            </a:r>
            <a:r>
              <a:rPr lang="en-GB" sz="2400" b="1" baseline="30000" dirty="0" smtClean="0">
                <a:solidFill>
                  <a:schemeClr val="tx1">
                    <a:lumMod val="50000"/>
                    <a:lumOff val="50000"/>
                  </a:schemeClr>
                </a:solidFill>
              </a:rPr>
              <a:t>th </a:t>
            </a:r>
            <a:r>
              <a:rPr lang="en-GB" sz="2400" b="1" dirty="0">
                <a:solidFill>
                  <a:schemeClr val="tx1">
                    <a:lumMod val="50000"/>
                    <a:lumOff val="50000"/>
                  </a:schemeClr>
                </a:solidFill>
              </a:rPr>
              <a:t>October </a:t>
            </a:r>
            <a:r>
              <a:rPr lang="en-GB" sz="2400" b="1" dirty="0" smtClean="0">
                <a:solidFill>
                  <a:schemeClr val="tx1">
                    <a:lumMod val="50000"/>
                    <a:lumOff val="50000"/>
                  </a:schemeClr>
                </a:solidFill>
              </a:rPr>
              <a:t>2015</a:t>
            </a:r>
          </a:p>
        </p:txBody>
      </p:sp>
      <p:pic>
        <p:nvPicPr>
          <p:cNvPr id="9" name="Picture 8" descr="newlogo5"/>
          <p:cNvPicPr/>
          <p:nvPr/>
        </p:nvPicPr>
        <p:blipFill>
          <a:blip r:embed="rId4" cstate="print"/>
          <a:srcRect/>
          <a:stretch>
            <a:fillRect/>
          </a:stretch>
        </p:blipFill>
        <p:spPr bwMode="auto">
          <a:xfrm>
            <a:off x="7020272" y="5048391"/>
            <a:ext cx="1800200" cy="639527"/>
          </a:xfrm>
          <a:prstGeom prst="rect">
            <a:avLst/>
          </a:prstGeom>
          <a:noFill/>
          <a:ln w="9525">
            <a:noFill/>
            <a:miter lim="800000"/>
            <a:headEnd/>
            <a:tailEnd/>
          </a:ln>
        </p:spPr>
      </p:pic>
      <p:pic>
        <p:nvPicPr>
          <p:cNvPr id="11" name="Picture 10" descr="UoG_colour.png"/>
          <p:cNvPicPr/>
          <p:nvPr/>
        </p:nvPicPr>
        <p:blipFill>
          <a:blip r:embed="rId5" cstate="print"/>
          <a:stretch>
            <a:fillRect/>
          </a:stretch>
        </p:blipFill>
        <p:spPr>
          <a:xfrm>
            <a:off x="251520" y="5048391"/>
            <a:ext cx="1728192" cy="466338"/>
          </a:xfrm>
          <a:prstGeom prst="rect">
            <a:avLst/>
          </a:prstGeom>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16" y="1772816"/>
            <a:ext cx="1474250" cy="91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618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1743"/>
          </a:xfrm>
        </p:spPr>
        <p:txBody>
          <a:bodyPr>
            <a:normAutofit fontScale="90000"/>
          </a:bodyPr>
          <a:lstStyle/>
          <a:p>
            <a:r>
              <a:rPr lang="en-GB" b="1" dirty="0" smtClean="0"/>
              <a:t>Other notable findings  </a:t>
            </a:r>
            <a:endParaRPr lang="en-GB" b="1" dirty="0"/>
          </a:p>
        </p:txBody>
      </p:sp>
      <p:sp>
        <p:nvSpPr>
          <p:cNvPr id="3" name="Content Placeholder 2"/>
          <p:cNvSpPr>
            <a:spLocks noGrp="1"/>
          </p:cNvSpPr>
          <p:nvPr>
            <p:ph idx="1"/>
          </p:nvPr>
        </p:nvSpPr>
        <p:spPr>
          <a:xfrm>
            <a:off x="0" y="764704"/>
            <a:ext cx="9144000" cy="6093296"/>
          </a:xfrm>
        </p:spPr>
        <p:txBody>
          <a:bodyPr>
            <a:noAutofit/>
          </a:bodyPr>
          <a:lstStyle/>
          <a:p>
            <a:r>
              <a:rPr lang="en-GB" sz="2400" b="1" dirty="0">
                <a:solidFill>
                  <a:srgbClr val="FF0000"/>
                </a:solidFill>
              </a:rPr>
              <a:t>Same spending patterns noted re expenditure on gas and electricity between HBAI and Non-HBAI.</a:t>
            </a:r>
          </a:p>
          <a:p>
            <a:r>
              <a:rPr lang="en-GB" sz="2400" dirty="0"/>
              <a:t>HBAI spent less per household, but proportionally (%) more than Non-HBAI. </a:t>
            </a:r>
          </a:p>
          <a:p>
            <a:r>
              <a:rPr lang="en-GB" sz="2400" b="1" dirty="0"/>
              <a:t>Fuel income share (%) are also larger for HBAI irrespective of the type of payment</a:t>
            </a:r>
          </a:p>
          <a:p>
            <a:r>
              <a:rPr lang="en-GB" sz="2400" dirty="0" smtClean="0"/>
              <a:t>No obvious differences </a:t>
            </a:r>
            <a:r>
              <a:rPr lang="en-GB" sz="2400" dirty="0"/>
              <a:t>in the frequency </a:t>
            </a:r>
            <a:r>
              <a:rPr lang="en-GB" sz="2400" dirty="0" smtClean="0"/>
              <a:t>in the types </a:t>
            </a:r>
            <a:r>
              <a:rPr lang="en-GB" sz="2400" dirty="0"/>
              <a:t>of foods purchased </a:t>
            </a:r>
            <a:r>
              <a:rPr lang="en-GB" sz="2400" dirty="0" smtClean="0"/>
              <a:t>or reportedly consumed between:</a:t>
            </a:r>
          </a:p>
          <a:p>
            <a:pPr lvl="1"/>
            <a:r>
              <a:rPr lang="en-GB" sz="2400" b="1" dirty="0" smtClean="0"/>
              <a:t>Older individuals </a:t>
            </a:r>
            <a:r>
              <a:rPr lang="en-GB" sz="2400" dirty="0" smtClean="0"/>
              <a:t>in  </a:t>
            </a:r>
            <a:r>
              <a:rPr lang="en-GB" sz="2400" dirty="0"/>
              <a:t>HBAI households and </a:t>
            </a:r>
            <a:r>
              <a:rPr lang="en-GB" sz="2400" dirty="0" smtClean="0"/>
              <a:t>Non-HBAI households.</a:t>
            </a:r>
          </a:p>
          <a:p>
            <a:pPr lvl="1"/>
            <a:r>
              <a:rPr lang="en-GB" sz="2400" dirty="0" smtClean="0"/>
              <a:t>HBAI and Non-HBAI individuals  living </a:t>
            </a:r>
            <a:r>
              <a:rPr lang="en-GB" sz="2400" dirty="0"/>
              <a:t>in </a:t>
            </a:r>
            <a:r>
              <a:rPr lang="en-GB" sz="2400" b="1" dirty="0"/>
              <a:t>urban or rural </a:t>
            </a:r>
            <a:r>
              <a:rPr lang="en-GB" sz="2400" b="1" dirty="0" smtClean="0"/>
              <a:t>locations</a:t>
            </a:r>
            <a:r>
              <a:rPr lang="en-GB" sz="2400" dirty="0" smtClean="0"/>
              <a:t>.</a:t>
            </a:r>
          </a:p>
          <a:p>
            <a:r>
              <a:rPr lang="en-GB" sz="2400" dirty="0"/>
              <a:t>A</a:t>
            </a:r>
            <a:r>
              <a:rPr lang="en-GB" sz="2400" dirty="0" smtClean="0"/>
              <a:t>rea </a:t>
            </a:r>
            <a:r>
              <a:rPr lang="en-GB" sz="2400" dirty="0"/>
              <a:t>deprivation status </a:t>
            </a:r>
            <a:r>
              <a:rPr lang="en-GB" sz="2400" dirty="0" smtClean="0"/>
              <a:t>appeared to make little difference to the </a:t>
            </a:r>
            <a:r>
              <a:rPr lang="en-GB" sz="2400" b="1" dirty="0"/>
              <a:t>types and frequencies of foods consumed </a:t>
            </a:r>
            <a:r>
              <a:rPr lang="en-GB" sz="2400" dirty="0"/>
              <a:t>by </a:t>
            </a:r>
            <a:r>
              <a:rPr lang="en-GB" sz="2400" dirty="0" smtClean="0"/>
              <a:t>poorer households compared </a:t>
            </a:r>
            <a:r>
              <a:rPr lang="en-GB" sz="2400" dirty="0"/>
              <a:t>to </a:t>
            </a:r>
            <a:r>
              <a:rPr lang="en-GB" sz="2400" dirty="0" smtClean="0"/>
              <a:t>wealthier households.</a:t>
            </a:r>
          </a:p>
        </p:txBody>
      </p:sp>
    </p:spTree>
    <p:extLst>
      <p:ext uri="{BB962C8B-B14F-4D97-AF65-F5344CB8AC3E}">
        <p14:creationId xmlns:p14="http://schemas.microsoft.com/office/powerpoint/2010/main" val="3237767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858218"/>
          </a:xfrm>
        </p:spPr>
        <p:txBody>
          <a:bodyPr>
            <a:normAutofit fontScale="90000"/>
          </a:bodyPr>
          <a:lstStyle/>
          <a:p>
            <a:r>
              <a:rPr lang="en-GB" sz="4000" b="1" dirty="0">
                <a:solidFill>
                  <a:srgbClr val="FF0000"/>
                </a:solidFill>
              </a:rPr>
              <a:t>What </a:t>
            </a:r>
            <a:r>
              <a:rPr lang="en-GB" sz="4000" b="1" dirty="0" smtClean="0">
                <a:solidFill>
                  <a:srgbClr val="FF0000"/>
                </a:solidFill>
              </a:rPr>
              <a:t>the existing </a:t>
            </a:r>
            <a:r>
              <a:rPr lang="en-GB" sz="4000" b="1" dirty="0">
                <a:solidFill>
                  <a:srgbClr val="FF0000"/>
                </a:solidFill>
              </a:rPr>
              <a:t>routinely collected data </a:t>
            </a:r>
            <a:r>
              <a:rPr lang="en-GB" sz="4000" b="1" dirty="0" smtClean="0">
                <a:solidFill>
                  <a:srgbClr val="FF0000"/>
                </a:solidFill>
              </a:rPr>
              <a:t>could not/cannot </a:t>
            </a:r>
            <a:r>
              <a:rPr lang="en-GB" sz="4000" b="1" dirty="0">
                <a:solidFill>
                  <a:srgbClr val="FF0000"/>
                </a:solidFill>
              </a:rPr>
              <a:t>not tell </a:t>
            </a:r>
            <a:r>
              <a:rPr lang="en-GB" sz="4000" b="1" dirty="0" smtClean="0">
                <a:solidFill>
                  <a:srgbClr val="FF0000"/>
                </a:solidFill>
              </a:rPr>
              <a:t>us</a:t>
            </a:r>
            <a:r>
              <a:rPr lang="en-GB" dirty="0"/>
              <a:t/>
            </a:r>
            <a:br>
              <a:rPr lang="en-GB" dirty="0"/>
            </a:br>
            <a:endParaRPr lang="en-GB" dirty="0"/>
          </a:p>
        </p:txBody>
      </p:sp>
      <p:sp>
        <p:nvSpPr>
          <p:cNvPr id="3" name="Content Placeholder 2"/>
          <p:cNvSpPr>
            <a:spLocks noGrp="1"/>
          </p:cNvSpPr>
          <p:nvPr>
            <p:ph idx="1"/>
          </p:nvPr>
        </p:nvSpPr>
        <p:spPr/>
        <p:txBody>
          <a:bodyPr>
            <a:normAutofit fontScale="92500"/>
          </a:bodyPr>
          <a:lstStyle/>
          <a:p>
            <a:r>
              <a:rPr lang="en-GB" dirty="0"/>
              <a:t>The </a:t>
            </a:r>
            <a:r>
              <a:rPr lang="en-GB" b="1" dirty="0"/>
              <a:t>duration and </a:t>
            </a:r>
            <a:r>
              <a:rPr lang="en-GB" b="1" dirty="0" smtClean="0"/>
              <a:t>frequency of </a:t>
            </a:r>
            <a:r>
              <a:rPr lang="en-GB" b="1" dirty="0"/>
              <a:t>constrained food intake (including hunger) </a:t>
            </a:r>
            <a:r>
              <a:rPr lang="en-GB" dirty="0"/>
              <a:t>at the household level</a:t>
            </a:r>
          </a:p>
          <a:p>
            <a:r>
              <a:rPr lang="en-GB" dirty="0"/>
              <a:t>The </a:t>
            </a:r>
            <a:r>
              <a:rPr lang="en-GB" b="1" dirty="0"/>
              <a:t>degree of certainty or uncertainty </a:t>
            </a:r>
            <a:r>
              <a:rPr lang="en-GB" dirty="0" smtClean="0"/>
              <a:t>associated with being </a:t>
            </a:r>
            <a:r>
              <a:rPr lang="en-GB" dirty="0"/>
              <a:t>able to put food on the table, </a:t>
            </a:r>
            <a:r>
              <a:rPr lang="en-GB" dirty="0" smtClean="0"/>
              <a:t>and </a:t>
            </a:r>
            <a:r>
              <a:rPr lang="en-GB" b="1" dirty="0" smtClean="0"/>
              <a:t>degree </a:t>
            </a:r>
            <a:r>
              <a:rPr lang="en-GB" b="1" dirty="0"/>
              <a:t>of anxiety </a:t>
            </a:r>
            <a:r>
              <a:rPr lang="en-GB" dirty="0"/>
              <a:t>associated with meeting this most fundamental of human needs.</a:t>
            </a:r>
          </a:p>
          <a:p>
            <a:r>
              <a:rPr lang="en-GB" dirty="0" smtClean="0"/>
              <a:t>The extent to which the manner in which food was procured for consumption, </a:t>
            </a:r>
            <a:r>
              <a:rPr lang="en-GB" b="1" dirty="0" smtClean="0"/>
              <a:t>was done so in a socially acceptable way. </a:t>
            </a:r>
          </a:p>
        </p:txBody>
      </p:sp>
    </p:spTree>
    <p:extLst>
      <p:ext uri="{BB962C8B-B14F-4D97-AF65-F5344CB8AC3E}">
        <p14:creationId xmlns:p14="http://schemas.microsoft.com/office/powerpoint/2010/main" val="272704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lgn="ctr"/>
            <a:endParaRPr lang="en-GB" b="1" dirty="0" smtClean="0"/>
          </a:p>
          <a:p>
            <a:pPr algn="ctr"/>
            <a:endParaRPr lang="en-GB" b="1" dirty="0"/>
          </a:p>
          <a:p>
            <a:pPr marL="0" indent="0" algn="ctr">
              <a:buNone/>
            </a:pPr>
            <a:r>
              <a:rPr lang="en-GB" sz="4800" b="1" dirty="0" smtClean="0"/>
              <a:t>Key </a:t>
            </a:r>
            <a:r>
              <a:rPr lang="en-GB" sz="4800" b="1" dirty="0"/>
              <a:t>Qualitative findings</a:t>
            </a:r>
            <a:endParaRPr lang="en-GB" sz="4800" dirty="0"/>
          </a:p>
        </p:txBody>
      </p:sp>
      <p:pic>
        <p:nvPicPr>
          <p:cNvPr id="1026" name="Picture 2" descr="C:\Users\sme368\AppData\Local\Microsoft\Windows\Temporary Internet Files\Content.IE5\Z9QK0ZZU\bigstockPeopleTalk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663" y="4437063"/>
            <a:ext cx="1643062" cy="16430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me368\AppData\Local\Microsoft\Windows\Temporary Internet Files\Content.IE5\2DNY6ZNU\image-01-ib-interviews-n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006"/>
            <a:ext cx="214312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23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GB" b="1" dirty="0" smtClean="0"/>
              <a:t>Perceptions and views about what it means to be food insecure in the Scottish context</a:t>
            </a:r>
            <a:endParaRPr lang="en-GB" b="1" dirty="0"/>
          </a:p>
        </p:txBody>
      </p:sp>
      <p:sp>
        <p:nvSpPr>
          <p:cNvPr id="3" name="Content Placeholder 2"/>
          <p:cNvSpPr>
            <a:spLocks noGrp="1"/>
          </p:cNvSpPr>
          <p:nvPr>
            <p:ph idx="1"/>
          </p:nvPr>
        </p:nvSpPr>
        <p:spPr>
          <a:xfrm>
            <a:off x="323528" y="1844824"/>
            <a:ext cx="8373616" cy="4525963"/>
          </a:xfrm>
        </p:spPr>
        <p:txBody>
          <a:bodyPr>
            <a:noAutofit/>
          </a:bodyPr>
          <a:lstStyle/>
          <a:p>
            <a:r>
              <a:rPr lang="en-US" sz="2800" dirty="0"/>
              <a:t>B</a:t>
            </a:r>
            <a:r>
              <a:rPr lang="en-US" sz="2800" dirty="0" smtClean="0"/>
              <a:t>eing </a:t>
            </a:r>
            <a:r>
              <a:rPr lang="en-US" sz="2800" dirty="0"/>
              <a:t>unable to behave like </a:t>
            </a:r>
            <a:r>
              <a:rPr lang="en-US" sz="2800" dirty="0" smtClean="0"/>
              <a:t>a normal consumer due </a:t>
            </a:r>
            <a:r>
              <a:rPr lang="en-US" sz="2800" dirty="0"/>
              <a:t>to being on very low income or facing </a:t>
            </a:r>
            <a:r>
              <a:rPr lang="en-US" sz="2800" dirty="0" smtClean="0"/>
              <a:t>destitution.</a:t>
            </a:r>
            <a:endParaRPr lang="en-GB" sz="2800" dirty="0" smtClean="0"/>
          </a:p>
          <a:p>
            <a:r>
              <a:rPr lang="en-US" sz="2800" dirty="0"/>
              <a:t>L</a:t>
            </a:r>
            <a:r>
              <a:rPr lang="en-US" sz="2800" dirty="0" smtClean="0"/>
              <a:t>acking choice and experiencing </a:t>
            </a:r>
            <a:r>
              <a:rPr lang="en-US" sz="2800" dirty="0"/>
              <a:t>uncertainty </a:t>
            </a:r>
            <a:r>
              <a:rPr lang="en-US" sz="2800" dirty="0" smtClean="0"/>
              <a:t>about</a:t>
            </a:r>
          </a:p>
          <a:p>
            <a:pPr lvl="1"/>
            <a:r>
              <a:rPr lang="en-US" dirty="0" smtClean="0"/>
              <a:t>what an individual can </a:t>
            </a:r>
            <a:r>
              <a:rPr lang="en-US" dirty="0"/>
              <a:t>buy to eat</a:t>
            </a:r>
            <a:r>
              <a:rPr lang="en-US" dirty="0" smtClean="0"/>
              <a:t>,</a:t>
            </a:r>
          </a:p>
          <a:p>
            <a:pPr lvl="1"/>
            <a:r>
              <a:rPr lang="en-US" dirty="0" smtClean="0"/>
              <a:t>when </a:t>
            </a:r>
            <a:r>
              <a:rPr lang="en-US" dirty="0"/>
              <a:t>or where they </a:t>
            </a:r>
            <a:r>
              <a:rPr lang="en-US" dirty="0" smtClean="0"/>
              <a:t>are </a:t>
            </a:r>
            <a:r>
              <a:rPr lang="en-US" dirty="0"/>
              <a:t>able to shop </a:t>
            </a:r>
            <a:r>
              <a:rPr lang="en-US" b="1" u="sng" dirty="0"/>
              <a:t>and </a:t>
            </a:r>
            <a:r>
              <a:rPr lang="en-US" dirty="0" smtClean="0"/>
              <a:t>eat.</a:t>
            </a:r>
          </a:p>
          <a:p>
            <a:pPr marL="514350" indent="-457200"/>
            <a:r>
              <a:rPr lang="en-US" sz="2800" dirty="0"/>
              <a:t>P</a:t>
            </a:r>
            <a:r>
              <a:rPr lang="en-US" sz="2800" dirty="0" smtClean="0"/>
              <a:t>revalent </a:t>
            </a:r>
            <a:r>
              <a:rPr lang="en-US" sz="2800" dirty="0"/>
              <a:t>view that </a:t>
            </a:r>
            <a:r>
              <a:rPr lang="en-US" sz="2800" b="1" dirty="0"/>
              <a:t>HFI in Scotland was synonymous with people being compelled to seek out nutrient poor, </a:t>
            </a:r>
            <a:r>
              <a:rPr lang="en-US" sz="2800" b="1" dirty="0" smtClean="0"/>
              <a:t>cheap </a:t>
            </a:r>
            <a:r>
              <a:rPr lang="en-US" sz="2800" b="1" dirty="0"/>
              <a:t>food in order to balance the household budget and pay for other essential household costs, such as housing and energy/fuel</a:t>
            </a:r>
            <a:r>
              <a:rPr lang="en-US" sz="2800" i="1" dirty="0"/>
              <a:t>. </a:t>
            </a:r>
            <a:endParaRPr lang="en-GB" sz="2800" dirty="0"/>
          </a:p>
          <a:p>
            <a:endParaRPr lang="en-GB" sz="2800" dirty="0"/>
          </a:p>
        </p:txBody>
      </p:sp>
    </p:spTree>
    <p:extLst>
      <p:ext uri="{BB962C8B-B14F-4D97-AF65-F5344CB8AC3E}">
        <p14:creationId xmlns:p14="http://schemas.microsoft.com/office/powerpoint/2010/main" val="2417028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Perceptions of groups most affected</a:t>
            </a:r>
            <a:endParaRPr lang="en-GB" b="1" dirty="0"/>
          </a:p>
        </p:txBody>
      </p:sp>
      <p:sp>
        <p:nvSpPr>
          <p:cNvPr id="3" name="Content Placeholder 2"/>
          <p:cNvSpPr>
            <a:spLocks noGrp="1"/>
          </p:cNvSpPr>
          <p:nvPr>
            <p:ph idx="1"/>
          </p:nvPr>
        </p:nvSpPr>
        <p:spPr/>
        <p:txBody>
          <a:bodyPr>
            <a:normAutofit fontScale="92500"/>
          </a:bodyPr>
          <a:lstStyle/>
          <a:p>
            <a:r>
              <a:rPr lang="en-US" dirty="0"/>
              <a:t>More people from groups and sections of society never previously affected by severe food poverty found to be affected by it than recent years </a:t>
            </a:r>
            <a:r>
              <a:rPr lang="en-US" dirty="0" smtClean="0"/>
              <a:t>.</a:t>
            </a:r>
          </a:p>
          <a:p>
            <a:r>
              <a:rPr lang="en-US" dirty="0" smtClean="0"/>
              <a:t>Groups considered most badly affected:</a:t>
            </a:r>
            <a:endParaRPr lang="en-US" dirty="0"/>
          </a:p>
          <a:p>
            <a:pPr lvl="1"/>
            <a:r>
              <a:rPr lang="en-US" dirty="0"/>
              <a:t>young people on </a:t>
            </a:r>
            <a:r>
              <a:rPr lang="en-US" dirty="0" smtClean="0"/>
              <a:t>low, precarious </a:t>
            </a:r>
            <a:r>
              <a:rPr lang="en-US" dirty="0"/>
              <a:t>incomes</a:t>
            </a:r>
            <a:r>
              <a:rPr lang="en-US" dirty="0" smtClean="0"/>
              <a:t>, </a:t>
            </a:r>
            <a:r>
              <a:rPr lang="en-US" dirty="0"/>
              <a:t>as well as those at risk of destitution, </a:t>
            </a:r>
          </a:p>
          <a:p>
            <a:pPr lvl="1"/>
            <a:r>
              <a:rPr lang="en-US" dirty="0"/>
              <a:t>households with young families, </a:t>
            </a:r>
          </a:p>
          <a:p>
            <a:pPr lvl="1"/>
            <a:r>
              <a:rPr lang="en-US" dirty="0"/>
              <a:t>pregnant women,</a:t>
            </a:r>
          </a:p>
          <a:p>
            <a:pPr lvl="1"/>
            <a:r>
              <a:rPr lang="en-US" dirty="0"/>
              <a:t>s</a:t>
            </a:r>
            <a:r>
              <a:rPr lang="en-US" dirty="0" smtClean="0"/>
              <a:t>ome groups of older people</a:t>
            </a:r>
            <a:endParaRPr lang="en-GB" dirty="0"/>
          </a:p>
        </p:txBody>
      </p:sp>
    </p:spTree>
    <p:extLst>
      <p:ext uri="{BB962C8B-B14F-4D97-AF65-F5344CB8AC3E}">
        <p14:creationId xmlns:p14="http://schemas.microsoft.com/office/powerpoint/2010/main" val="2825053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Perceived causes of household food insecurity</a:t>
            </a:r>
            <a:endParaRPr lang="en-GB" b="1" dirty="0"/>
          </a:p>
        </p:txBody>
      </p:sp>
      <p:sp>
        <p:nvSpPr>
          <p:cNvPr id="3" name="Content Placeholder 2"/>
          <p:cNvSpPr>
            <a:spLocks noGrp="1"/>
          </p:cNvSpPr>
          <p:nvPr>
            <p:ph idx="1"/>
          </p:nvPr>
        </p:nvSpPr>
        <p:spPr>
          <a:xfrm>
            <a:off x="457200" y="1600200"/>
            <a:ext cx="8229600" cy="5069160"/>
          </a:xfrm>
        </p:spPr>
        <p:txBody>
          <a:bodyPr>
            <a:normAutofit fontScale="92500" lnSpcReduction="10000"/>
          </a:bodyPr>
          <a:lstStyle/>
          <a:p>
            <a:r>
              <a:rPr lang="en-GB" b="1" dirty="0"/>
              <a:t>Individual household financial </a:t>
            </a:r>
            <a:r>
              <a:rPr lang="en-GB" b="1" dirty="0" smtClean="0"/>
              <a:t>shocks, i.e. sudden </a:t>
            </a:r>
            <a:r>
              <a:rPr lang="en-GB" b="1" dirty="0"/>
              <a:t>loss of </a:t>
            </a:r>
            <a:r>
              <a:rPr lang="en-GB" b="1" dirty="0" smtClean="0"/>
              <a:t>income due to losing </a:t>
            </a:r>
            <a:r>
              <a:rPr lang="en-GB" b="1" dirty="0"/>
              <a:t>a job, benefit </a:t>
            </a:r>
            <a:r>
              <a:rPr lang="en-GB" b="1" dirty="0" smtClean="0"/>
              <a:t>conditions/sanctions, falling ill.</a:t>
            </a:r>
            <a:endParaRPr lang="en-GB" b="1" dirty="0"/>
          </a:p>
          <a:p>
            <a:r>
              <a:rPr lang="en-GB" dirty="0"/>
              <a:t>Unpredictable </a:t>
            </a:r>
            <a:r>
              <a:rPr lang="en-GB" dirty="0" smtClean="0"/>
              <a:t>incomes – variable income due to nature of work and so-called  zero hours contracts</a:t>
            </a:r>
            <a:endParaRPr lang="en-GB" dirty="0"/>
          </a:p>
          <a:p>
            <a:r>
              <a:rPr lang="en-GB" dirty="0" smtClean="0"/>
              <a:t>Low income/in work poverty</a:t>
            </a:r>
          </a:p>
          <a:p>
            <a:r>
              <a:rPr lang="en-GB" dirty="0" smtClean="0"/>
              <a:t>Lacking family and friends close by to call on for help with household food provisioning</a:t>
            </a:r>
          </a:p>
          <a:p>
            <a:r>
              <a:rPr lang="en-GB" dirty="0" smtClean="0"/>
              <a:t>Lacking skills to ‘cook from scratch’   - </a:t>
            </a:r>
            <a:r>
              <a:rPr lang="en-GB" b="1" i="1" dirty="0" smtClean="0">
                <a:solidFill>
                  <a:srgbClr val="FF0000"/>
                </a:solidFill>
              </a:rPr>
              <a:t>bottom of the list of causes </a:t>
            </a:r>
          </a:p>
        </p:txBody>
      </p:sp>
    </p:spTree>
    <p:extLst>
      <p:ext uri="{BB962C8B-B14F-4D97-AF65-F5344CB8AC3E}">
        <p14:creationId xmlns:p14="http://schemas.microsoft.com/office/powerpoint/2010/main" val="196264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GB" sz="3600" b="1" dirty="0" smtClean="0"/>
              <a:t>Food bank figures do not provide an accurate picture of the nature and extent of HFI in Scotland</a:t>
            </a:r>
            <a:endParaRPr lang="en-GB" sz="3600" b="1" dirty="0"/>
          </a:p>
        </p:txBody>
      </p:sp>
      <p:sp>
        <p:nvSpPr>
          <p:cNvPr id="3" name="Content Placeholder 2"/>
          <p:cNvSpPr>
            <a:spLocks noGrp="1"/>
          </p:cNvSpPr>
          <p:nvPr>
            <p:ph idx="1"/>
          </p:nvPr>
        </p:nvSpPr>
        <p:spPr>
          <a:xfrm>
            <a:off x="0" y="1700808"/>
            <a:ext cx="9144000" cy="5246043"/>
          </a:xfrm>
        </p:spPr>
        <p:txBody>
          <a:bodyPr>
            <a:normAutofit fontScale="85000" lnSpcReduction="20000"/>
          </a:bodyPr>
          <a:lstStyle/>
          <a:p>
            <a:r>
              <a:rPr lang="en-US" dirty="0" smtClean="0"/>
              <a:t>More </a:t>
            </a:r>
            <a:r>
              <a:rPr lang="en-US" dirty="0"/>
              <a:t>people were struggling with food poverty in Scotland than food bank </a:t>
            </a:r>
            <a:r>
              <a:rPr lang="en-US" dirty="0" smtClean="0"/>
              <a:t>figures. </a:t>
            </a:r>
          </a:p>
          <a:p>
            <a:pPr lvl="0"/>
            <a:r>
              <a:rPr lang="en-GB" b="1" dirty="0" smtClean="0"/>
              <a:t>There are an unknown number of people living in the community who have been referred to a food bank, but who have turned down such referrals.</a:t>
            </a:r>
          </a:p>
          <a:p>
            <a:pPr lvl="0"/>
            <a:r>
              <a:rPr lang="en-GB" dirty="0" smtClean="0"/>
              <a:t>Why this is the case is poorly understood – but shame and fear of stigma are thought to be among the main reasons.</a:t>
            </a:r>
          </a:p>
          <a:p>
            <a:pPr lvl="0"/>
            <a:r>
              <a:rPr lang="en-GB" dirty="0" smtClean="0"/>
              <a:t>NB. </a:t>
            </a:r>
            <a:r>
              <a:rPr lang="en-GB" dirty="0" err="1" smtClean="0"/>
              <a:t>Trussell</a:t>
            </a:r>
            <a:r>
              <a:rPr lang="en-GB" dirty="0" smtClean="0"/>
              <a:t> Trust food banks (the primary source of food bank statistics in the UK) are only one of many other providers of emergency food aid providers in Scotland – who may or may not be collecting use statistics.</a:t>
            </a:r>
          </a:p>
          <a:p>
            <a:pPr lvl="1"/>
            <a:r>
              <a:rPr lang="en-GB" sz="2400" dirty="0" smtClean="0"/>
              <a:t>Aberdeen Food banks Partnership report </a:t>
            </a:r>
            <a:r>
              <a:rPr lang="en-GB" sz="2400" b="1" dirty="0" smtClean="0"/>
              <a:t>65 </a:t>
            </a:r>
            <a:r>
              <a:rPr lang="en-GB" sz="2400" dirty="0" smtClean="0"/>
              <a:t>food banks are operating in Aberdeen City and Shire …..there are currently </a:t>
            </a:r>
            <a:r>
              <a:rPr lang="en-GB" sz="2400" b="1" dirty="0" smtClean="0"/>
              <a:t>400 </a:t>
            </a:r>
            <a:r>
              <a:rPr lang="en-GB" sz="2400" dirty="0" err="1" smtClean="0"/>
              <a:t>Trussell</a:t>
            </a:r>
            <a:r>
              <a:rPr lang="en-GB" sz="2400" dirty="0" smtClean="0"/>
              <a:t> Trust FBs in the UK as a whole.   </a:t>
            </a:r>
            <a:endParaRPr lang="en-GB" sz="2400" dirty="0"/>
          </a:p>
          <a:p>
            <a:endParaRPr lang="en-GB" dirty="0"/>
          </a:p>
        </p:txBody>
      </p:sp>
    </p:spTree>
    <p:extLst>
      <p:ext uri="{BB962C8B-B14F-4D97-AF65-F5344CB8AC3E}">
        <p14:creationId xmlns:p14="http://schemas.microsoft.com/office/powerpoint/2010/main" val="2138659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64096"/>
          </a:xfrm>
        </p:spPr>
        <p:txBody>
          <a:bodyPr>
            <a:normAutofit/>
          </a:bodyPr>
          <a:lstStyle/>
          <a:p>
            <a:r>
              <a:rPr lang="en-GB" b="1" dirty="0" smtClean="0"/>
              <a:t>Other Key Learnings</a:t>
            </a:r>
            <a:endParaRPr lang="en-GB" dirty="0"/>
          </a:p>
        </p:txBody>
      </p:sp>
      <p:sp>
        <p:nvSpPr>
          <p:cNvPr id="3" name="Content Placeholder 2"/>
          <p:cNvSpPr>
            <a:spLocks noGrp="1"/>
          </p:cNvSpPr>
          <p:nvPr>
            <p:ph idx="1"/>
          </p:nvPr>
        </p:nvSpPr>
        <p:spPr>
          <a:xfrm>
            <a:off x="0" y="116632"/>
            <a:ext cx="9144000" cy="8784976"/>
          </a:xfrm>
        </p:spPr>
        <p:txBody>
          <a:bodyPr>
            <a:normAutofit/>
          </a:bodyPr>
          <a:lstStyle/>
          <a:p>
            <a:endParaRPr lang="en-GB" sz="2000" dirty="0" smtClean="0"/>
          </a:p>
          <a:p>
            <a:r>
              <a:rPr lang="en-GB" sz="2800" b="1" dirty="0" smtClean="0"/>
              <a:t>Only a partial picture of household food insecurity HFI  was revealed by this analysis. </a:t>
            </a:r>
          </a:p>
          <a:p>
            <a:r>
              <a:rPr lang="en-GB" sz="2800" b="1" dirty="0" smtClean="0"/>
              <a:t>The extent to which subgroups are affected by HFI is not obvious from the secondary analysis of routinely collected food and fuel expenditure data, and self reported food consumption data.</a:t>
            </a:r>
          </a:p>
          <a:p>
            <a:r>
              <a:rPr lang="en-GB" sz="2800" b="1" dirty="0" smtClean="0"/>
              <a:t>Data currently available to monitor food poverty in the population does not collect data on other important domains of HFI, i.e.</a:t>
            </a:r>
            <a:r>
              <a:rPr lang="en-GB" sz="2000" b="1" dirty="0"/>
              <a:t> </a:t>
            </a:r>
            <a:r>
              <a:rPr lang="en-GB" sz="2000" b="1" dirty="0" smtClean="0"/>
              <a:t>duration and frequency of constrained food access, uncertainty, anxiety, social acceptability.</a:t>
            </a:r>
          </a:p>
          <a:p>
            <a:r>
              <a:rPr lang="en-GB" sz="2800" b="1" dirty="0"/>
              <a:t>Perceptions of pessimistic future re current trends.</a:t>
            </a:r>
          </a:p>
          <a:p>
            <a:r>
              <a:rPr lang="en-GB" sz="2800" b="1" dirty="0"/>
              <a:t>Mixed views about the capability of emergency food aid providers being able to provide food in response to these predictions.</a:t>
            </a:r>
          </a:p>
        </p:txBody>
      </p:sp>
    </p:spTree>
    <p:extLst>
      <p:ext uri="{BB962C8B-B14F-4D97-AF65-F5344CB8AC3E}">
        <p14:creationId xmlns:p14="http://schemas.microsoft.com/office/powerpoint/2010/main" val="152886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Rights-based approaches to food</a:t>
            </a:r>
          </a:p>
        </p:txBody>
      </p:sp>
      <p:sp>
        <p:nvSpPr>
          <p:cNvPr id="3" name="Content Placeholder 2"/>
          <p:cNvSpPr>
            <a:spLocks noGrp="1"/>
          </p:cNvSpPr>
          <p:nvPr>
            <p:ph idx="1"/>
          </p:nvPr>
        </p:nvSpPr>
        <p:spPr>
          <a:xfrm>
            <a:off x="457200" y="1196752"/>
            <a:ext cx="8363272" cy="5544616"/>
          </a:xfrm>
        </p:spPr>
        <p:txBody>
          <a:bodyPr>
            <a:normAutofit fontScale="47500" lnSpcReduction="20000"/>
          </a:bodyPr>
          <a:lstStyle/>
          <a:p>
            <a:endParaRPr lang="en-GB" dirty="0"/>
          </a:p>
          <a:p>
            <a:r>
              <a:rPr lang="en-GB" sz="5100" dirty="0"/>
              <a:t>The </a:t>
            </a:r>
            <a:r>
              <a:rPr lang="en-GB" sz="5100" dirty="0" smtClean="0"/>
              <a:t>Right </a:t>
            </a:r>
            <a:r>
              <a:rPr lang="en-GB" sz="5100" dirty="0"/>
              <a:t>to </a:t>
            </a:r>
            <a:r>
              <a:rPr lang="en-GB" sz="5100" dirty="0" smtClean="0"/>
              <a:t>Food (</a:t>
            </a:r>
            <a:r>
              <a:rPr lang="en-GB" sz="5100" dirty="0" err="1" smtClean="0"/>
              <a:t>RtF</a:t>
            </a:r>
            <a:r>
              <a:rPr lang="en-GB" sz="5100" dirty="0" smtClean="0"/>
              <a:t>) was </a:t>
            </a:r>
            <a:r>
              <a:rPr lang="en-GB" sz="5100" dirty="0"/>
              <a:t>first recognized in article 25 of the Universal Declaration of Human </a:t>
            </a:r>
            <a:r>
              <a:rPr lang="en-GB" sz="5100" dirty="0" smtClean="0"/>
              <a:t>Rights in 1948. </a:t>
            </a:r>
          </a:p>
          <a:p>
            <a:r>
              <a:rPr lang="en-GB" sz="5100" dirty="0" smtClean="0"/>
              <a:t>Since </a:t>
            </a:r>
            <a:r>
              <a:rPr lang="en-GB" sz="5100" dirty="0"/>
              <a:t>then it has been recognized in a number of international instruments, with the International Covenant on Economic, Social and Cultural Rights </a:t>
            </a:r>
            <a:r>
              <a:rPr lang="en-GB" sz="5100" dirty="0" smtClean="0"/>
              <a:t>ICESCR representing </a:t>
            </a:r>
            <a:r>
              <a:rPr lang="en-GB" sz="5100" dirty="0"/>
              <a:t>the most significant treaty on the right to food. </a:t>
            </a:r>
            <a:endParaRPr lang="en-GB" sz="5100" dirty="0" smtClean="0"/>
          </a:p>
          <a:p>
            <a:r>
              <a:rPr lang="en-GB" sz="5100" dirty="0" smtClean="0"/>
              <a:t>The </a:t>
            </a:r>
            <a:r>
              <a:rPr lang="en-GB" sz="5100" dirty="0"/>
              <a:t>Covenant (to date ratified by 162 States) </a:t>
            </a:r>
            <a:r>
              <a:rPr lang="en-GB" sz="5100" dirty="0" smtClean="0"/>
              <a:t>shaped normative frameworks on </a:t>
            </a:r>
            <a:r>
              <a:rPr lang="en-GB" sz="5100" dirty="0"/>
              <a:t>the </a:t>
            </a:r>
            <a:r>
              <a:rPr lang="en-GB" sz="5100" dirty="0" err="1" smtClean="0"/>
              <a:t>RtF</a:t>
            </a:r>
            <a:r>
              <a:rPr lang="en-GB" sz="5100" dirty="0" smtClean="0"/>
              <a:t>. </a:t>
            </a:r>
          </a:p>
          <a:p>
            <a:r>
              <a:rPr lang="en-GB" sz="5100" dirty="0" smtClean="0"/>
              <a:t>The right </a:t>
            </a:r>
            <a:r>
              <a:rPr lang="en-GB" sz="5100" dirty="0"/>
              <a:t>to food as a distinct and fundamental right to be free from hunger and to have sustainable access to food (art. 11). </a:t>
            </a:r>
            <a:endParaRPr lang="en-GB" sz="5100" dirty="0" smtClean="0"/>
          </a:p>
          <a:p>
            <a:r>
              <a:rPr lang="en-GB" sz="5100" dirty="0" smtClean="0"/>
              <a:t>It </a:t>
            </a:r>
            <a:r>
              <a:rPr lang="en-GB" sz="5100" dirty="0"/>
              <a:t>outlines specific obligations for all </a:t>
            </a:r>
            <a:r>
              <a:rPr lang="en-GB" sz="5100"/>
              <a:t>States </a:t>
            </a:r>
            <a:r>
              <a:rPr lang="en-GB" sz="5100" smtClean="0"/>
              <a:t>to </a:t>
            </a:r>
            <a:r>
              <a:rPr lang="en-GB" sz="5100" dirty="0"/>
              <a:t>take measures to progressively attain the full realization of the </a:t>
            </a:r>
            <a:r>
              <a:rPr lang="en-GB" sz="5100" dirty="0" smtClean="0"/>
              <a:t>Right </a:t>
            </a:r>
            <a:r>
              <a:rPr lang="en-GB" sz="5100" dirty="0"/>
              <a:t>to </a:t>
            </a:r>
            <a:r>
              <a:rPr lang="en-GB" sz="5100" dirty="0" smtClean="0"/>
              <a:t>Food</a:t>
            </a:r>
            <a:r>
              <a:rPr lang="en-GB" sz="5100" dirty="0"/>
              <a:t>. </a:t>
            </a:r>
            <a:endParaRPr lang="en-GB" sz="5100" dirty="0" smtClean="0"/>
          </a:p>
          <a:p>
            <a:pPr lvl="1"/>
            <a:r>
              <a:rPr lang="en-GB" sz="3800" dirty="0" err="1"/>
              <a:t>Hilal</a:t>
            </a:r>
            <a:r>
              <a:rPr lang="en-GB" sz="3800" dirty="0"/>
              <a:t> </a:t>
            </a:r>
            <a:r>
              <a:rPr lang="en-GB" sz="3800" dirty="0" err="1"/>
              <a:t>Elver</a:t>
            </a:r>
            <a:r>
              <a:rPr lang="en-GB" sz="3800" dirty="0"/>
              <a:t> </a:t>
            </a:r>
            <a:r>
              <a:rPr lang="en-GB" sz="3800" dirty="0" smtClean="0"/>
              <a:t>(Special Rapporteur to the UN on the Right to Food - </a:t>
            </a:r>
            <a:r>
              <a:rPr lang="en-GB" sz="3800" dirty="0"/>
              <a:t>Access to justice and the right to food: the way forward </a:t>
            </a:r>
            <a:r>
              <a:rPr lang="en-GB" sz="3800" dirty="0" smtClean="0"/>
              <a:t>2015)</a:t>
            </a:r>
          </a:p>
          <a:p>
            <a:endParaRPr lang="en-GB" sz="4400" dirty="0"/>
          </a:p>
          <a:p>
            <a:endParaRPr lang="en-GB" sz="4400" dirty="0"/>
          </a:p>
          <a:p>
            <a:endParaRPr lang="en-GB" sz="4400" dirty="0"/>
          </a:p>
        </p:txBody>
      </p:sp>
    </p:spTree>
    <p:extLst>
      <p:ext uri="{BB962C8B-B14F-4D97-AF65-F5344CB8AC3E}">
        <p14:creationId xmlns:p14="http://schemas.microsoft.com/office/powerpoint/2010/main" val="666218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General </a:t>
            </a:r>
            <a:r>
              <a:rPr lang="en-GB" b="1" smtClean="0"/>
              <a:t>Comment 12: ICESCR </a:t>
            </a:r>
            <a:endParaRPr lang="en-GB" b="1"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b="1" dirty="0" smtClean="0"/>
              <a:t>The right to food is realised when every man, women and child, alone or in community with others, has physical and economic access at all time to adequate food or means for its procurement.</a:t>
            </a:r>
            <a:endParaRPr lang="en-GB" b="1" dirty="0"/>
          </a:p>
        </p:txBody>
      </p:sp>
    </p:spTree>
    <p:extLst>
      <p:ext uri="{BB962C8B-B14F-4D97-AF65-F5344CB8AC3E}">
        <p14:creationId xmlns:p14="http://schemas.microsoft.com/office/powerpoint/2010/main" val="261277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2177"/>
            <a:ext cx="8229600" cy="1143000"/>
          </a:xfrm>
        </p:spPr>
        <p:txBody>
          <a:bodyPr>
            <a:normAutofit fontScale="90000"/>
          </a:bodyPr>
          <a:lstStyle/>
          <a:p>
            <a:r>
              <a:rPr lang="en-GB" b="1" dirty="0" smtClean="0"/>
              <a:t>Scottish Food Poverty Study: Commissioned Aims</a:t>
            </a:r>
            <a:endParaRPr lang="en-GB" dirty="0"/>
          </a:p>
        </p:txBody>
      </p:sp>
      <p:sp>
        <p:nvSpPr>
          <p:cNvPr id="3" name="Content Placeholder 2"/>
          <p:cNvSpPr>
            <a:spLocks noGrp="1"/>
          </p:cNvSpPr>
          <p:nvPr>
            <p:ph sz="half" idx="1"/>
          </p:nvPr>
        </p:nvSpPr>
        <p:spPr>
          <a:xfrm>
            <a:off x="4718" y="1340768"/>
            <a:ext cx="5400600" cy="4925144"/>
          </a:xfrm>
        </p:spPr>
        <p:txBody>
          <a:bodyPr>
            <a:noAutofit/>
          </a:bodyPr>
          <a:lstStyle/>
          <a:p>
            <a:pPr>
              <a:spcBef>
                <a:spcPts val="600"/>
              </a:spcBef>
            </a:pPr>
            <a:r>
              <a:rPr lang="en-GB" sz="2400" b="1" dirty="0"/>
              <a:t>C</a:t>
            </a:r>
            <a:r>
              <a:rPr lang="en-GB" sz="2400" b="1" dirty="0" smtClean="0"/>
              <a:t>onsider broader </a:t>
            </a:r>
            <a:r>
              <a:rPr lang="en-GB" sz="2400" b="1" dirty="0"/>
              <a:t>questions of food </a:t>
            </a:r>
            <a:r>
              <a:rPr lang="en-GB" sz="2400" b="1" dirty="0" smtClean="0"/>
              <a:t>poverty/insecurity in Scotland  - beyond </a:t>
            </a:r>
            <a:r>
              <a:rPr lang="en-GB" sz="2400" b="1" dirty="0"/>
              <a:t>food banks</a:t>
            </a:r>
            <a:r>
              <a:rPr lang="en-GB" sz="2400" b="1" dirty="0" smtClean="0"/>
              <a:t>.</a:t>
            </a:r>
          </a:p>
          <a:p>
            <a:pPr>
              <a:spcBef>
                <a:spcPts val="600"/>
              </a:spcBef>
            </a:pPr>
            <a:endParaRPr lang="en-GB" sz="2400" b="1" dirty="0" smtClean="0"/>
          </a:p>
          <a:p>
            <a:pPr>
              <a:spcBef>
                <a:spcPts val="600"/>
              </a:spcBef>
            </a:pPr>
            <a:r>
              <a:rPr lang="en-GB" sz="2400" b="1" dirty="0"/>
              <a:t>D</a:t>
            </a:r>
            <a:r>
              <a:rPr lang="en-GB" sz="2400" b="1" dirty="0" smtClean="0"/>
              <a:t>evelop an understanding of the current level and nature of food poverty/insecurity with a view to informing policy makers and practice.</a:t>
            </a:r>
          </a:p>
          <a:p>
            <a:pPr>
              <a:spcBef>
                <a:spcPts val="600"/>
              </a:spcBef>
            </a:pPr>
            <a:endParaRPr lang="en-GB" sz="2400" b="1" dirty="0" smtClean="0"/>
          </a:p>
          <a:p>
            <a:pPr>
              <a:spcBef>
                <a:spcPts val="600"/>
              </a:spcBef>
            </a:pPr>
            <a:r>
              <a:rPr lang="en-GB" sz="2400" b="1" dirty="0"/>
              <a:t>E</a:t>
            </a:r>
            <a:r>
              <a:rPr lang="en-GB" sz="2400" b="1" dirty="0" smtClean="0"/>
              <a:t>xamine food poverty/insecurity in relation to particular vulnerable groups and consider the implication of findings for the future work of community food initiatives. </a:t>
            </a:r>
            <a:endParaRPr lang="en-GB" sz="2400" b="1" dirty="0"/>
          </a:p>
        </p:txBody>
      </p:sp>
      <p:sp>
        <p:nvSpPr>
          <p:cNvPr id="4" name="Content Placeholder 3"/>
          <p:cNvSpPr>
            <a:spLocks noGrp="1"/>
          </p:cNvSpPr>
          <p:nvPr>
            <p:ph sz="half" idx="2"/>
          </p:nvPr>
        </p:nvSpPr>
        <p:spPr>
          <a:xfrm>
            <a:off x="5364088" y="1600200"/>
            <a:ext cx="3672408" cy="5069160"/>
          </a:xfrm>
        </p:spPr>
        <p:txBody>
          <a:bodyPr>
            <a:normAutofit fontScale="92500" lnSpcReduction="20000"/>
          </a:bodyPr>
          <a:lstStyle/>
          <a:p>
            <a:pPr marL="0" indent="0">
              <a:buNone/>
            </a:pPr>
            <a:r>
              <a:rPr lang="en-GB" dirty="0" smtClean="0"/>
              <a:t>NHS </a:t>
            </a:r>
            <a:r>
              <a:rPr lang="en-GB" dirty="0"/>
              <a:t>Health Scotland  </a:t>
            </a:r>
            <a:r>
              <a:rPr lang="en-GB" dirty="0" smtClean="0"/>
              <a:t>commissioned Oct 2014. </a:t>
            </a:r>
          </a:p>
          <a:p>
            <a:pPr marL="0" indent="0">
              <a:buNone/>
            </a:pPr>
            <a:r>
              <a:rPr lang="en-GB" dirty="0" smtClean="0"/>
              <a:t>Published July </a:t>
            </a:r>
            <a:r>
              <a:rPr lang="en-GB" dirty="0"/>
              <a:t>2015. </a:t>
            </a: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hlinkClick r:id="rId3"/>
            </a:endParaRPr>
          </a:p>
          <a:p>
            <a:pPr marL="0" indent="0">
              <a:buNone/>
            </a:pPr>
            <a:r>
              <a:rPr lang="en-GB" dirty="0" smtClean="0">
                <a:hlinkClick r:id="rId3"/>
              </a:rPr>
              <a:t>http</a:t>
            </a:r>
            <a:r>
              <a:rPr lang="en-GB" dirty="0">
                <a:hlinkClick r:id="rId3"/>
              </a:rPr>
              <a:t>://</a:t>
            </a:r>
            <a:r>
              <a:rPr lang="en-GB" dirty="0" smtClean="0">
                <a:hlinkClick r:id="rId3"/>
              </a:rPr>
              <a:t>www.healthscotland.com/documents/25717.aspx</a:t>
            </a:r>
            <a:endParaRPr lang="en-GB" dirty="0" smtClean="0"/>
          </a:p>
          <a:p>
            <a:pPr marL="0" indent="0">
              <a:buNone/>
            </a:pPr>
            <a:endParaRPr lang="en-GB"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884" y="2780928"/>
            <a:ext cx="1549648" cy="224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768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p:spPr>
        <p:txBody>
          <a:bodyPr>
            <a:normAutofit fontScale="90000"/>
          </a:bodyPr>
          <a:lstStyle/>
          <a:p>
            <a:r>
              <a:rPr lang="en-GB" b="1" dirty="0" smtClean="0"/>
              <a:t>1</a:t>
            </a:r>
            <a:r>
              <a:rPr lang="en-GB" b="1" baseline="30000" dirty="0" smtClean="0"/>
              <a:t>st</a:t>
            </a:r>
            <a:r>
              <a:rPr lang="en-GB" b="1" dirty="0" smtClean="0"/>
              <a:t> UN Special Rapporteur for Food Security defined </a:t>
            </a:r>
            <a:r>
              <a:rPr lang="en-GB" b="1" dirty="0" err="1" smtClean="0"/>
              <a:t>RtF</a:t>
            </a:r>
            <a:r>
              <a:rPr lang="en-GB" dirty="0" smtClean="0"/>
              <a:t>:</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dirty="0" smtClean="0"/>
              <a:t>“the </a:t>
            </a:r>
            <a:r>
              <a:rPr lang="en-GB" dirty="0"/>
              <a:t>right to have regular, permanent and unrestricted access, either directly or by means of financial purchases, to quantitatively and qualitatively adequate and sufficient food corresponding to the cultural traditions of the people to which the consumer belongs, and which ensures a physical and mental, individual and collective, fulfilling and dignified life free of fear</a:t>
            </a:r>
            <a:r>
              <a:rPr lang="en-GB" dirty="0" smtClean="0"/>
              <a:t>.” Zeigler, 2002</a:t>
            </a:r>
            <a:endParaRPr lang="en-GB" dirty="0"/>
          </a:p>
          <a:p>
            <a:endParaRPr lang="en-GB" dirty="0"/>
          </a:p>
        </p:txBody>
      </p:sp>
    </p:spTree>
    <p:extLst>
      <p:ext uri="{BB962C8B-B14F-4D97-AF65-F5344CB8AC3E}">
        <p14:creationId xmlns:p14="http://schemas.microsoft.com/office/powerpoint/2010/main" val="231358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998"/>
            <a:ext cx="8229600" cy="1143000"/>
          </a:xfrm>
        </p:spPr>
        <p:txBody>
          <a:bodyPr/>
          <a:lstStyle/>
          <a:p>
            <a:r>
              <a:rPr lang="en-GB" dirty="0" smtClean="0"/>
              <a:t>Three key dimensions of the </a:t>
            </a:r>
            <a:r>
              <a:rPr lang="en-GB" dirty="0" err="1" smtClean="0"/>
              <a:t>RtF</a:t>
            </a:r>
            <a:endParaRPr lang="en-GB" dirty="0"/>
          </a:p>
        </p:txBody>
      </p:sp>
      <p:sp>
        <p:nvSpPr>
          <p:cNvPr id="3" name="Content Placeholder 2"/>
          <p:cNvSpPr>
            <a:spLocks noGrp="1"/>
          </p:cNvSpPr>
          <p:nvPr>
            <p:ph idx="1"/>
          </p:nvPr>
        </p:nvSpPr>
        <p:spPr>
          <a:xfrm>
            <a:off x="457200" y="1196752"/>
            <a:ext cx="8229600" cy="5472608"/>
          </a:xfrm>
        </p:spPr>
        <p:txBody>
          <a:bodyPr>
            <a:normAutofit fontScale="70000" lnSpcReduction="20000"/>
          </a:bodyPr>
          <a:lstStyle/>
          <a:p>
            <a:r>
              <a:rPr lang="en-GB" b="1" dirty="0" smtClean="0"/>
              <a:t>Availability </a:t>
            </a:r>
            <a:r>
              <a:rPr lang="en-GB" dirty="0"/>
              <a:t>refers to enough food being produced for both the present and the future generations, therefore entailing the notions of sustainability, or long-term availability, and the protection of the environment.</a:t>
            </a:r>
          </a:p>
          <a:p>
            <a:r>
              <a:rPr lang="en-GB" b="1" dirty="0"/>
              <a:t>Adequacy </a:t>
            </a:r>
            <a:r>
              <a:rPr lang="en-GB" dirty="0"/>
              <a:t>refers to the dietary needs of an individual which must be fulfilled not only in terms of quantity but also in terms of nutritious quality of the accessible food. </a:t>
            </a:r>
            <a:r>
              <a:rPr lang="en-GB" b="1" dirty="0"/>
              <a:t>It also includes the importance of taking into account non-nutrient-values attached to food, be they </a:t>
            </a:r>
            <a:r>
              <a:rPr lang="en-GB" b="1" dirty="0">
                <a:solidFill>
                  <a:srgbClr val="FF0000"/>
                </a:solidFill>
              </a:rPr>
              <a:t>cultural ones or consumer concerns.</a:t>
            </a:r>
          </a:p>
          <a:p>
            <a:r>
              <a:rPr lang="en-GB" b="1" dirty="0"/>
              <a:t>Accessibility</a:t>
            </a:r>
            <a:r>
              <a:rPr lang="en-GB" dirty="0"/>
              <a:t> (economic) implies that the financial costs incurred for the acquisition of food for an adequate diet does not threaten or endanger the realization of other basic needs (</a:t>
            </a:r>
            <a:r>
              <a:rPr lang="en-GB" dirty="0" err="1"/>
              <a:t>e.g</a:t>
            </a:r>
            <a:r>
              <a:rPr lang="en-GB" dirty="0"/>
              <a:t> housing, health, education). </a:t>
            </a:r>
            <a:r>
              <a:rPr lang="en-GB" b="1" dirty="0"/>
              <a:t>Physical accessibility implies that everyone, including physically vulnerable individuals, such as infants and young children, elderly people, the physically disabled, the terminally ill, and persons with persistent medical problems, including the mentally ill, should be ensured access to adequate food.</a:t>
            </a:r>
          </a:p>
          <a:p>
            <a:endParaRPr lang="en-GB" dirty="0"/>
          </a:p>
        </p:txBody>
      </p:sp>
    </p:spTree>
    <p:extLst>
      <p:ext uri="{BB962C8B-B14F-4D97-AF65-F5344CB8AC3E}">
        <p14:creationId xmlns:p14="http://schemas.microsoft.com/office/powerpoint/2010/main" val="2542640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fontScale="90000"/>
          </a:bodyPr>
          <a:lstStyle/>
          <a:p>
            <a:r>
              <a:rPr lang="en-GB" dirty="0" smtClean="0">
                <a:solidFill>
                  <a:schemeClr val="tx1"/>
                </a:solidFill>
              </a:rPr>
              <a:t>State obligations related to the </a:t>
            </a:r>
            <a:r>
              <a:rPr lang="en-GB" dirty="0" err="1" smtClean="0">
                <a:solidFill>
                  <a:schemeClr val="tx1"/>
                </a:solidFill>
              </a:rPr>
              <a:t>RtF</a:t>
            </a:r>
            <a:r>
              <a:rPr lang="en-GB" dirty="0" smtClean="0">
                <a:solidFill>
                  <a:schemeClr val="tx1"/>
                </a:solidFill>
              </a:rPr>
              <a:t> under the ICESCR</a:t>
            </a:r>
            <a:endParaRPr lang="en-GB"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2123367"/>
              </p:ext>
            </p:extLst>
          </p:nvPr>
        </p:nvGraphicFramePr>
        <p:xfrm>
          <a:off x="-4192" y="1289050"/>
          <a:ext cx="8964488" cy="547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290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6230B5CC-9D5A-4BAC-9349-46B1D0381563}"/>
                                            </p:graphicEl>
                                          </p:spTgt>
                                        </p:tgtEl>
                                        <p:attrNameLst>
                                          <p:attrName>style.visibility</p:attrName>
                                        </p:attrNameLst>
                                      </p:cBhvr>
                                      <p:to>
                                        <p:strVal val="visible"/>
                                      </p:to>
                                    </p:set>
                                    <p:animEffect transition="in" filter="dissolve">
                                      <p:cBhvr>
                                        <p:cTn id="7" dur="500"/>
                                        <p:tgtEl>
                                          <p:spTgt spid="4">
                                            <p:graphicEl>
                                              <a:dgm id="{6230B5CC-9D5A-4BAC-9349-46B1D03815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14083CF2-599A-48FF-B503-221A1D222303}"/>
                                            </p:graphicEl>
                                          </p:spTgt>
                                        </p:tgtEl>
                                        <p:attrNameLst>
                                          <p:attrName>style.visibility</p:attrName>
                                        </p:attrNameLst>
                                      </p:cBhvr>
                                      <p:to>
                                        <p:strVal val="visible"/>
                                      </p:to>
                                    </p:set>
                                    <p:animEffect transition="in" filter="dissolve">
                                      <p:cBhvr>
                                        <p:cTn id="12" dur="500"/>
                                        <p:tgtEl>
                                          <p:spTgt spid="4">
                                            <p:graphicEl>
                                              <a:dgm id="{14083CF2-599A-48FF-B503-221A1D22230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077A1B43-C06A-48DE-8C04-7589DFF8F1FB}"/>
                                            </p:graphicEl>
                                          </p:spTgt>
                                        </p:tgtEl>
                                        <p:attrNameLst>
                                          <p:attrName>style.visibility</p:attrName>
                                        </p:attrNameLst>
                                      </p:cBhvr>
                                      <p:to>
                                        <p:strVal val="visible"/>
                                      </p:to>
                                    </p:set>
                                    <p:animEffect transition="in" filter="dissolve">
                                      <p:cBhvr>
                                        <p:cTn id="17" dur="500"/>
                                        <p:tgtEl>
                                          <p:spTgt spid="4">
                                            <p:graphicEl>
                                              <a:dgm id="{077A1B43-C06A-48DE-8C04-7589DFF8F1F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a:t>
            </a:r>
            <a:r>
              <a:rPr lang="en-GB" dirty="0" err="1" smtClean="0"/>
              <a:t>RtF</a:t>
            </a:r>
            <a:r>
              <a:rPr lang="en-GB" dirty="0" smtClean="0"/>
              <a:t> is not</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According to the FAO:</a:t>
            </a:r>
          </a:p>
          <a:p>
            <a:pPr marL="0" indent="0">
              <a:buNone/>
            </a:pPr>
            <a:r>
              <a:rPr lang="en-GB" i="1" dirty="0" smtClean="0"/>
              <a:t>the right to food is not a minimum ration of </a:t>
            </a:r>
            <a:r>
              <a:rPr lang="en-GB" i="1" dirty="0"/>
              <a:t>c</a:t>
            </a:r>
            <a:r>
              <a:rPr lang="en-GB" i="1" dirty="0" smtClean="0"/>
              <a:t>alories, proteins and other specific nutrients, or the right to be fed. </a:t>
            </a:r>
            <a:r>
              <a:rPr lang="en-GB" b="1" i="1" dirty="0" smtClean="0"/>
              <a:t>It is about being guaranteed the right to feed oneself, which means that food 	is not only available, ..  but that it is also accessible – that households have the means to produce or buy it themselves</a:t>
            </a:r>
            <a:r>
              <a:rPr lang="en-GB" b="1" dirty="0" smtClean="0"/>
              <a:t>.  </a:t>
            </a:r>
            <a:r>
              <a:rPr lang="en-GB" sz="2100" b="1" dirty="0" smtClean="0"/>
              <a:t>(Olivier de </a:t>
            </a:r>
            <a:r>
              <a:rPr lang="en-GB" sz="2100" b="1" dirty="0" err="1" smtClean="0"/>
              <a:t>Schutter</a:t>
            </a:r>
            <a:r>
              <a:rPr lang="en-GB" sz="2100" b="1" dirty="0" smtClean="0"/>
              <a:t> (2</a:t>
            </a:r>
            <a:r>
              <a:rPr lang="en-GB" sz="2100" b="1" baseline="30000" dirty="0" smtClean="0"/>
              <a:t>nd</a:t>
            </a:r>
            <a:r>
              <a:rPr lang="en-GB" sz="2100" b="1" dirty="0" smtClean="0"/>
              <a:t> Special 	</a:t>
            </a:r>
            <a:r>
              <a:rPr lang="en-GB" sz="2100" b="1" dirty="0" err="1" smtClean="0"/>
              <a:t>Rapporter</a:t>
            </a:r>
            <a:r>
              <a:rPr lang="en-GB" sz="2100" b="1" dirty="0" smtClean="0"/>
              <a:t> on the </a:t>
            </a:r>
            <a:r>
              <a:rPr lang="en-GB" sz="2100" b="1" dirty="0" err="1" smtClean="0"/>
              <a:t>RtF</a:t>
            </a:r>
            <a:r>
              <a:rPr lang="en-GB" sz="2100" b="1" dirty="0" smtClean="0"/>
              <a:t>, 2012)</a:t>
            </a:r>
            <a:endParaRPr lang="en-GB" sz="2100" b="1" dirty="0"/>
          </a:p>
        </p:txBody>
      </p:sp>
    </p:spTree>
    <p:extLst>
      <p:ext uri="{BB962C8B-B14F-4D97-AF65-F5344CB8AC3E}">
        <p14:creationId xmlns:p14="http://schemas.microsoft.com/office/powerpoint/2010/main" val="151321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Right to Adequate Food: What does this mean in Scotland?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Right to Food  is not incorporated in Scottish law, as yet, but is recognised under international law, and protects the rights of people to feed themselves in dignity, either by producing their own food or by purchasing it.</a:t>
            </a:r>
          </a:p>
          <a:p>
            <a:r>
              <a:rPr lang="en-GB" i="1" dirty="0" smtClean="0"/>
              <a:t>“Thinking about access to healthy food as a right, rather than as a privilege of those with sufficient purchasing power to buy food, fundamentally changes how we see the causes of and solutions to food insecurity. “</a:t>
            </a:r>
          </a:p>
          <a:p>
            <a:pPr marL="0" indent="0" algn="r">
              <a:buNone/>
            </a:pPr>
            <a:r>
              <a:rPr lang="en-GB" sz="2100" dirty="0" smtClean="0"/>
              <a:t>Anderson, M.  (2013) </a:t>
            </a:r>
            <a:r>
              <a:rPr lang="en-GB" sz="2100" b="1" dirty="0" smtClean="0"/>
              <a:t>Beyond food security to realizing food rights in the US </a:t>
            </a:r>
            <a:r>
              <a:rPr lang="en-GB" sz="2100" i="1" dirty="0" smtClean="0"/>
              <a:t>Journal of Rural Studies </a:t>
            </a:r>
            <a:r>
              <a:rPr lang="en-GB" sz="2100" dirty="0" smtClean="0"/>
              <a:t>29 (113-122)</a:t>
            </a:r>
            <a:r>
              <a:rPr lang="en-GB" dirty="0" smtClean="0"/>
              <a:t>.</a:t>
            </a:r>
          </a:p>
          <a:p>
            <a:endParaRPr lang="en-GB" dirty="0"/>
          </a:p>
        </p:txBody>
      </p:sp>
    </p:spTree>
    <p:extLst>
      <p:ext uri="{BB962C8B-B14F-4D97-AF65-F5344CB8AC3E}">
        <p14:creationId xmlns:p14="http://schemas.microsoft.com/office/powerpoint/2010/main" val="206883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Right to Adequate Food: What does this mean in Scotland?</a:t>
            </a:r>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dirty="0" smtClean="0"/>
              <a:t>If </a:t>
            </a:r>
            <a:r>
              <a:rPr lang="en-GB" dirty="0"/>
              <a:t>we believe that access to sufficient, nutritious food is a human right as specified above   -  </a:t>
            </a:r>
            <a:r>
              <a:rPr lang="en-GB" b="1" dirty="0"/>
              <a:t>what does this partial picture of </a:t>
            </a:r>
            <a:r>
              <a:rPr lang="en-GB" b="1" dirty="0" smtClean="0"/>
              <a:t>HFI </a:t>
            </a:r>
            <a:r>
              <a:rPr lang="en-GB" b="1" dirty="0"/>
              <a:t>in Scotland presented today tell us about our current position in relation to enabling everyone in Scotland realise their Right to Food?</a:t>
            </a:r>
          </a:p>
          <a:p>
            <a:endParaRPr lang="en-GB" dirty="0"/>
          </a:p>
        </p:txBody>
      </p:sp>
    </p:spTree>
    <p:extLst>
      <p:ext uri="{BB962C8B-B14F-4D97-AF65-F5344CB8AC3E}">
        <p14:creationId xmlns:p14="http://schemas.microsoft.com/office/powerpoint/2010/main" val="92167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Acknowledgements</a:t>
            </a:r>
            <a:endParaRPr lang="en-GB" b="1" dirty="0"/>
          </a:p>
        </p:txBody>
      </p:sp>
      <p:sp>
        <p:nvSpPr>
          <p:cNvPr id="3" name="Content Placeholder 2"/>
          <p:cNvSpPr>
            <a:spLocks noGrp="1"/>
          </p:cNvSpPr>
          <p:nvPr>
            <p:ph idx="1"/>
          </p:nvPr>
        </p:nvSpPr>
        <p:spPr>
          <a:xfrm>
            <a:off x="179512" y="1196752"/>
            <a:ext cx="8733656" cy="5400600"/>
          </a:xfrm>
        </p:spPr>
        <p:txBody>
          <a:bodyPr>
            <a:normAutofit fontScale="77500" lnSpcReduction="20000"/>
          </a:bodyPr>
          <a:lstStyle/>
          <a:p>
            <a:r>
              <a:rPr lang="en-GB" sz="4400" dirty="0" smtClean="0"/>
              <a:t>The research was funded by </a:t>
            </a:r>
            <a:r>
              <a:rPr lang="en-GB" sz="4400" b="1" dirty="0" smtClean="0"/>
              <a:t>NHS Health Scotland</a:t>
            </a:r>
            <a:r>
              <a:rPr lang="en-GB" sz="4400" dirty="0" smtClean="0"/>
              <a:t>, with support funding from the </a:t>
            </a:r>
            <a:r>
              <a:rPr lang="en-GB" sz="4400" b="1" dirty="0" smtClean="0"/>
              <a:t>Scottish Government’s Rural and Environment Science and Analytical Services (RESAS</a:t>
            </a:r>
            <a:r>
              <a:rPr lang="en-GB" sz="4400" dirty="0" smtClean="0"/>
              <a:t>), and the </a:t>
            </a:r>
            <a:r>
              <a:rPr lang="en-GB" sz="4400" b="1" dirty="0" smtClean="0"/>
              <a:t>Health Economics Research Unit </a:t>
            </a:r>
            <a:r>
              <a:rPr lang="en-GB" sz="4400" dirty="0" smtClean="0"/>
              <a:t>which is supported with core funding from</a:t>
            </a:r>
            <a:r>
              <a:rPr lang="en-GB" sz="4400" b="1" dirty="0" smtClean="0"/>
              <a:t> the University of Aberdeen and the Chief Scientists Office </a:t>
            </a:r>
          </a:p>
          <a:p>
            <a:r>
              <a:rPr lang="en-GB" sz="4400" dirty="0"/>
              <a:t>NHS Health </a:t>
            </a:r>
            <a:r>
              <a:rPr lang="en-GB" sz="4400" dirty="0" smtClean="0"/>
              <a:t>Scotland: Bill Gray, Michael Craig, Dionne Mackison, Sue </a:t>
            </a:r>
            <a:r>
              <a:rPr lang="en-GB" sz="4400" dirty="0" err="1" smtClean="0"/>
              <a:t>Rawcliffe</a:t>
            </a:r>
            <a:r>
              <a:rPr lang="en-GB" sz="4400" dirty="0" smtClean="0"/>
              <a:t>, Graeme </a:t>
            </a:r>
            <a:r>
              <a:rPr lang="en-GB" sz="4400" dirty="0" err="1" smtClean="0"/>
              <a:t>Scobbie</a:t>
            </a:r>
            <a:r>
              <a:rPr lang="en-GB" sz="4400" dirty="0" smtClean="0"/>
              <a:t>, Lynda Brown &amp;</a:t>
            </a:r>
            <a:r>
              <a:rPr lang="en-GB" sz="4400" dirty="0"/>
              <a:t> </a:t>
            </a:r>
            <a:r>
              <a:rPr lang="en-GB" sz="4400" dirty="0" smtClean="0"/>
              <a:t>Rebecca Sludden </a:t>
            </a:r>
          </a:p>
          <a:p>
            <a:r>
              <a:rPr lang="en-GB" sz="4400" dirty="0" smtClean="0"/>
              <a:t>Poverty Alliance: Peter Kelly</a:t>
            </a:r>
          </a:p>
          <a:p>
            <a:endParaRPr lang="en-GB" dirty="0"/>
          </a:p>
        </p:txBody>
      </p:sp>
    </p:spTree>
    <p:extLst>
      <p:ext uri="{BB962C8B-B14F-4D97-AF65-F5344CB8AC3E}">
        <p14:creationId xmlns:p14="http://schemas.microsoft.com/office/powerpoint/2010/main" val="2558133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lstStyle/>
          <a:p>
            <a:r>
              <a:rPr lang="en-GB" dirty="0" smtClean="0"/>
              <a:t>Flora Douglas f.douglas@abdn.ac.uk</a:t>
            </a:r>
            <a:endParaRPr lang="en-GB" dirty="0"/>
          </a:p>
        </p:txBody>
      </p:sp>
    </p:spTree>
    <p:extLst>
      <p:ext uri="{BB962C8B-B14F-4D97-AF65-F5344CB8AC3E}">
        <p14:creationId xmlns:p14="http://schemas.microsoft.com/office/powerpoint/2010/main" val="12470086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Co-researchers</a:t>
            </a:r>
            <a:endParaRPr lang="en-GB" dirty="0"/>
          </a:p>
        </p:txBody>
      </p:sp>
      <p:sp>
        <p:nvSpPr>
          <p:cNvPr id="3" name="Content Placeholder 2"/>
          <p:cNvSpPr>
            <a:spLocks noGrp="1"/>
          </p:cNvSpPr>
          <p:nvPr>
            <p:ph idx="1"/>
          </p:nvPr>
        </p:nvSpPr>
        <p:spPr/>
        <p:txBody>
          <a:bodyPr>
            <a:normAutofit fontScale="92500" lnSpcReduction="20000"/>
          </a:bodyPr>
          <a:lstStyle/>
          <a:p>
            <a:r>
              <a:rPr lang="en-GB" dirty="0" err="1" smtClean="0">
                <a:latin typeface="Calibri" pitchFamily="34" charset="0"/>
              </a:rPr>
              <a:t>Ourega-Zoé</a:t>
            </a:r>
            <a:r>
              <a:rPr lang="en-GB" dirty="0" smtClean="0">
                <a:latin typeface="Calibri" pitchFamily="34" charset="0"/>
              </a:rPr>
              <a:t> Ejebu </a:t>
            </a:r>
            <a:r>
              <a:rPr lang="en-GB" sz="2100" dirty="0" smtClean="0">
                <a:latin typeface="Calibri" pitchFamily="34" charset="0"/>
              </a:rPr>
              <a:t>Health Economics Research Unit University of Aberdeen</a:t>
            </a:r>
            <a:endParaRPr lang="en-GB" sz="1800" dirty="0" smtClean="0">
              <a:latin typeface="Calibri" pitchFamily="34" charset="0"/>
            </a:endParaRPr>
          </a:p>
          <a:p>
            <a:r>
              <a:rPr lang="en-GB" dirty="0" smtClean="0">
                <a:latin typeface="Calibri" pitchFamily="34" charset="0"/>
              </a:rPr>
              <a:t>Ada Garcia </a:t>
            </a:r>
            <a:r>
              <a:rPr lang="en-GB" sz="2100" dirty="0">
                <a:latin typeface="Calibri" pitchFamily="34" charset="0"/>
              </a:rPr>
              <a:t>University of Glasgow </a:t>
            </a:r>
          </a:p>
          <a:p>
            <a:r>
              <a:rPr lang="en-GB" dirty="0">
                <a:latin typeface="Calibri" pitchFamily="34" charset="0"/>
              </a:rPr>
              <a:t>Fiona </a:t>
            </a:r>
            <a:r>
              <a:rPr lang="en-GB" dirty="0" err="1">
                <a:latin typeface="Calibri" pitchFamily="34" charset="0"/>
              </a:rPr>
              <a:t>MacKenzie</a:t>
            </a:r>
            <a:r>
              <a:rPr lang="en-GB" dirty="0">
                <a:latin typeface="Calibri" pitchFamily="34" charset="0"/>
              </a:rPr>
              <a:t> </a:t>
            </a:r>
            <a:r>
              <a:rPr lang="en-GB" sz="2100" dirty="0">
                <a:latin typeface="Calibri" pitchFamily="34" charset="0"/>
              </a:rPr>
              <a:t>Formerly </a:t>
            </a:r>
            <a:r>
              <a:rPr lang="en-GB" sz="2100" dirty="0" smtClean="0">
                <a:latin typeface="Calibri" pitchFamily="34" charset="0"/>
              </a:rPr>
              <a:t>University </a:t>
            </a:r>
            <a:r>
              <a:rPr lang="en-GB" sz="2100" dirty="0">
                <a:latin typeface="Calibri" pitchFamily="34" charset="0"/>
              </a:rPr>
              <a:t>of Aberdeen</a:t>
            </a:r>
          </a:p>
          <a:p>
            <a:r>
              <a:rPr lang="en-GB" dirty="0" smtClean="0">
                <a:latin typeface="Calibri" pitchFamily="34" charset="0"/>
              </a:rPr>
              <a:t>Stephen Whybrow </a:t>
            </a:r>
            <a:r>
              <a:rPr lang="en-GB" sz="2100" dirty="0" err="1">
                <a:latin typeface="Calibri" pitchFamily="34" charset="0"/>
              </a:rPr>
              <a:t>Rowett</a:t>
            </a:r>
            <a:r>
              <a:rPr lang="en-GB" sz="2100" dirty="0">
                <a:latin typeface="Calibri" pitchFamily="34" charset="0"/>
              </a:rPr>
              <a:t> Institute of </a:t>
            </a:r>
            <a:r>
              <a:rPr lang="en-GB" sz="2100" dirty="0" smtClean="0">
                <a:latin typeface="Calibri" pitchFamily="34" charset="0"/>
              </a:rPr>
              <a:t>Nutrition </a:t>
            </a:r>
            <a:r>
              <a:rPr lang="en-GB" sz="2100" dirty="0">
                <a:latin typeface="Calibri" pitchFamily="34" charset="0"/>
              </a:rPr>
              <a:t>and Health </a:t>
            </a:r>
            <a:r>
              <a:rPr lang="en-GB" dirty="0" smtClean="0">
                <a:latin typeface="Calibri" pitchFamily="34" charset="0"/>
              </a:rPr>
              <a:t>University of Aberdeen</a:t>
            </a:r>
          </a:p>
          <a:p>
            <a:r>
              <a:rPr lang="en-GB" dirty="0" smtClean="0">
                <a:latin typeface="Calibri" pitchFamily="34" charset="0"/>
              </a:rPr>
              <a:t>Lynda </a:t>
            </a:r>
            <a:r>
              <a:rPr lang="en-GB" dirty="0">
                <a:latin typeface="Calibri" pitchFamily="34" charset="0"/>
              </a:rPr>
              <a:t>McKenzie </a:t>
            </a:r>
            <a:r>
              <a:rPr lang="en-GB" sz="2100" dirty="0">
                <a:latin typeface="Calibri" pitchFamily="34" charset="0"/>
              </a:rPr>
              <a:t>Health Economics </a:t>
            </a:r>
            <a:r>
              <a:rPr lang="en-GB" sz="2100" dirty="0" smtClean="0">
                <a:latin typeface="Calibri" pitchFamily="34" charset="0"/>
              </a:rPr>
              <a:t>Research Unit </a:t>
            </a:r>
            <a:r>
              <a:rPr lang="en-GB" sz="2100" dirty="0">
                <a:latin typeface="Calibri" pitchFamily="34" charset="0"/>
              </a:rPr>
              <a:t>University of </a:t>
            </a:r>
            <a:r>
              <a:rPr lang="en-GB" sz="2100" dirty="0" smtClean="0">
                <a:latin typeface="Calibri" pitchFamily="34" charset="0"/>
              </a:rPr>
              <a:t>Aberdeen</a:t>
            </a:r>
            <a:endParaRPr lang="en-GB" dirty="0" smtClean="0">
              <a:latin typeface="Calibri" pitchFamily="34" charset="0"/>
            </a:endParaRPr>
          </a:p>
          <a:p>
            <a:r>
              <a:rPr lang="en-GB" dirty="0" smtClean="0">
                <a:latin typeface="Calibri" pitchFamily="34" charset="0"/>
              </a:rPr>
              <a:t>Anne </a:t>
            </a:r>
            <a:r>
              <a:rPr lang="en-GB" dirty="0" err="1" smtClean="0">
                <a:latin typeface="Calibri" pitchFamily="34" charset="0"/>
              </a:rPr>
              <a:t>Ludbrook</a:t>
            </a:r>
            <a:r>
              <a:rPr lang="en-GB" dirty="0" smtClean="0">
                <a:latin typeface="Calibri" pitchFamily="34" charset="0"/>
              </a:rPr>
              <a:t> </a:t>
            </a:r>
            <a:r>
              <a:rPr lang="en-GB" sz="2100" dirty="0">
                <a:latin typeface="Calibri" pitchFamily="34" charset="0"/>
              </a:rPr>
              <a:t>Health Economics Research Unit University of </a:t>
            </a:r>
            <a:r>
              <a:rPr lang="en-GB" sz="2100" dirty="0" smtClean="0">
                <a:latin typeface="Calibri" pitchFamily="34" charset="0"/>
              </a:rPr>
              <a:t>Aberdeen</a:t>
            </a:r>
            <a:endParaRPr lang="en-GB" dirty="0" smtClean="0">
              <a:latin typeface="Calibri" pitchFamily="34" charset="0"/>
            </a:endParaRPr>
          </a:p>
          <a:p>
            <a:r>
              <a:rPr lang="en-GB" dirty="0" smtClean="0">
                <a:latin typeface="Calibri" pitchFamily="34" charset="0"/>
              </a:rPr>
              <a:t>Elizabeth Dowler </a:t>
            </a:r>
            <a:r>
              <a:rPr lang="en-GB" sz="2100" dirty="0">
                <a:latin typeface="Calibri" pitchFamily="34" charset="0"/>
              </a:rPr>
              <a:t>University of Warwick</a:t>
            </a:r>
          </a:p>
        </p:txBody>
      </p:sp>
    </p:spTree>
    <p:extLst>
      <p:ext uri="{BB962C8B-B14F-4D97-AF65-F5344CB8AC3E}">
        <p14:creationId xmlns:p14="http://schemas.microsoft.com/office/powerpoint/2010/main" val="2050825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149226"/>
            <a:ext cx="7886700" cy="1325563"/>
          </a:xfrm>
        </p:spPr>
        <p:txBody>
          <a:bodyPr>
            <a:normAutofit fontScale="90000"/>
          </a:bodyPr>
          <a:lstStyle/>
          <a:p>
            <a:r>
              <a:rPr lang="en-GB" b="1" dirty="0"/>
              <a:t>Methods</a:t>
            </a:r>
            <a:r>
              <a:rPr lang="en-GB" dirty="0"/>
              <a:t/>
            </a:r>
            <a:br>
              <a:rPr lang="en-GB" dirty="0"/>
            </a:br>
            <a:endParaRPr lang="en-GB" dirty="0"/>
          </a:p>
        </p:txBody>
      </p:sp>
      <p:sp>
        <p:nvSpPr>
          <p:cNvPr id="3" name="Content Placeholder 2"/>
          <p:cNvSpPr>
            <a:spLocks noGrp="1"/>
          </p:cNvSpPr>
          <p:nvPr>
            <p:ph idx="1"/>
          </p:nvPr>
        </p:nvSpPr>
        <p:spPr>
          <a:xfrm>
            <a:off x="342900" y="1092201"/>
            <a:ext cx="8172450" cy="5084763"/>
          </a:xfrm>
        </p:spPr>
        <p:txBody>
          <a:bodyPr>
            <a:normAutofit fontScale="85000" lnSpcReduction="10000"/>
          </a:bodyPr>
          <a:lstStyle/>
          <a:p>
            <a:pPr marL="0" indent="0">
              <a:buNone/>
            </a:pPr>
            <a:r>
              <a:rPr lang="en-GB" dirty="0" smtClean="0"/>
              <a:t>The </a:t>
            </a:r>
            <a:r>
              <a:rPr lang="en-GB" dirty="0"/>
              <a:t>research was designed as a linked series of </a:t>
            </a:r>
            <a:r>
              <a:rPr lang="en-GB" dirty="0" smtClean="0"/>
              <a:t>studies.</a:t>
            </a:r>
          </a:p>
          <a:p>
            <a:r>
              <a:rPr lang="en-GB" b="1" dirty="0" smtClean="0"/>
              <a:t>Rapid </a:t>
            </a:r>
            <a:r>
              <a:rPr lang="en-GB" b="1" dirty="0"/>
              <a:t>review </a:t>
            </a:r>
            <a:r>
              <a:rPr lang="en-GB" dirty="0"/>
              <a:t>of the food poverty / insecurity literature pertaining to the Scottish </a:t>
            </a:r>
            <a:r>
              <a:rPr lang="en-GB" dirty="0" smtClean="0"/>
              <a:t>context.</a:t>
            </a:r>
            <a:endParaRPr lang="en-GB" dirty="0"/>
          </a:p>
          <a:p>
            <a:r>
              <a:rPr lang="en-GB" b="1" dirty="0"/>
              <a:t>Interview study with 25 key informants </a:t>
            </a:r>
            <a:r>
              <a:rPr lang="en-GB" dirty="0"/>
              <a:t>concerned with the care and support of vulnerable groups </a:t>
            </a:r>
            <a:r>
              <a:rPr lang="en-GB" dirty="0" smtClean="0"/>
              <a:t>or </a:t>
            </a:r>
            <a:r>
              <a:rPr lang="en-GB" dirty="0"/>
              <a:t>the operation or management of community food programmes throughout Scotland.</a:t>
            </a:r>
          </a:p>
          <a:p>
            <a:pPr lvl="0"/>
            <a:r>
              <a:rPr lang="en-GB" b="1" dirty="0" smtClean="0"/>
              <a:t>Secondary </a:t>
            </a:r>
            <a:r>
              <a:rPr lang="en-GB" b="1" dirty="0"/>
              <a:t>data analysis </a:t>
            </a:r>
            <a:r>
              <a:rPr lang="en-GB" dirty="0"/>
              <a:t>of relevant routinely collected food and fuel expenditure, food purchasing and self-reported consumption data using the </a:t>
            </a:r>
            <a:r>
              <a:rPr lang="en-GB" b="1" dirty="0"/>
              <a:t>Living Costs and Food Survey </a:t>
            </a:r>
            <a:r>
              <a:rPr lang="en-GB" dirty="0"/>
              <a:t>(LCFS), the </a:t>
            </a:r>
            <a:r>
              <a:rPr lang="en-GB" b="1" dirty="0"/>
              <a:t>Scottish Health Survey </a:t>
            </a:r>
            <a:r>
              <a:rPr lang="en-GB" dirty="0"/>
              <a:t>(</a:t>
            </a:r>
            <a:r>
              <a:rPr lang="en-GB" dirty="0" err="1"/>
              <a:t>SHeS</a:t>
            </a:r>
            <a:r>
              <a:rPr lang="en-GB" dirty="0"/>
              <a:t>), and the </a:t>
            </a:r>
            <a:r>
              <a:rPr lang="en-GB" b="1" dirty="0"/>
              <a:t>Kantar </a:t>
            </a:r>
            <a:r>
              <a:rPr lang="en-GB" b="1" dirty="0" err="1"/>
              <a:t>Worldpanel</a:t>
            </a:r>
            <a:r>
              <a:rPr lang="en-GB" b="1" dirty="0"/>
              <a:t> </a:t>
            </a:r>
            <a:r>
              <a:rPr lang="en-GB" dirty="0"/>
              <a:t>(KWP) datasets.</a:t>
            </a:r>
          </a:p>
          <a:p>
            <a:endParaRPr lang="en-GB" dirty="0"/>
          </a:p>
        </p:txBody>
      </p:sp>
    </p:spTree>
    <p:extLst>
      <p:ext uri="{BB962C8B-B14F-4D97-AF65-F5344CB8AC3E}">
        <p14:creationId xmlns:p14="http://schemas.microsoft.com/office/powerpoint/2010/main" val="14658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Terms of reference</a:t>
            </a:r>
            <a:endParaRPr lang="en-GB" b="1" dirty="0"/>
          </a:p>
        </p:txBody>
      </p:sp>
      <p:sp>
        <p:nvSpPr>
          <p:cNvPr id="3" name="Content Placeholder 2"/>
          <p:cNvSpPr>
            <a:spLocks noGrp="1"/>
          </p:cNvSpPr>
          <p:nvPr>
            <p:ph idx="1"/>
          </p:nvPr>
        </p:nvSpPr>
        <p:spPr/>
        <p:txBody>
          <a:bodyPr/>
          <a:lstStyle/>
          <a:p>
            <a:r>
              <a:rPr lang="en-GB" dirty="0" smtClean="0"/>
              <a:t>This study was commissioned on the basis of the following definition of food poverty / household food insecurity:</a:t>
            </a:r>
          </a:p>
          <a:p>
            <a:endParaRPr lang="en-GB" dirty="0" smtClean="0"/>
          </a:p>
          <a:p>
            <a:pPr marL="0" indent="0" algn="ctr">
              <a:buNone/>
            </a:pPr>
            <a:r>
              <a:rPr lang="en-GB" b="1" dirty="0" smtClean="0"/>
              <a:t>‘The inability to acquire or consume an adequate quality or sufficient quantity of food in socially acceptable ways, or the uncertainty that one will be able to do so.’ </a:t>
            </a:r>
            <a:r>
              <a:rPr lang="en-GB" sz="2000" dirty="0" smtClean="0"/>
              <a:t>Dowler (2003) </a:t>
            </a:r>
            <a:endParaRPr lang="en-GB" dirty="0" smtClean="0"/>
          </a:p>
          <a:p>
            <a:endParaRPr lang="en-GB" dirty="0" smtClean="0"/>
          </a:p>
          <a:p>
            <a:endParaRPr lang="en-GB" dirty="0"/>
          </a:p>
        </p:txBody>
      </p:sp>
    </p:spTree>
    <p:extLst>
      <p:ext uri="{BB962C8B-B14F-4D97-AF65-F5344CB8AC3E}">
        <p14:creationId xmlns:p14="http://schemas.microsoft.com/office/powerpoint/2010/main" val="212212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Rapid review results</a:t>
            </a:r>
            <a:br>
              <a:rPr lang="en-GB" b="1" dirty="0" smtClean="0"/>
            </a:br>
            <a:endParaRPr lang="en-GB" b="1" dirty="0"/>
          </a:p>
        </p:txBody>
      </p:sp>
      <p:sp>
        <p:nvSpPr>
          <p:cNvPr id="3" name="Content Placeholder 2"/>
          <p:cNvSpPr>
            <a:spLocks noGrp="1"/>
          </p:cNvSpPr>
          <p:nvPr>
            <p:ph idx="1"/>
          </p:nvPr>
        </p:nvSpPr>
        <p:spPr>
          <a:xfrm>
            <a:off x="-108520" y="404664"/>
            <a:ext cx="9252520" cy="6453336"/>
          </a:xfrm>
        </p:spPr>
        <p:txBody>
          <a:bodyPr>
            <a:normAutofit/>
          </a:bodyPr>
          <a:lstStyle/>
          <a:p>
            <a:pPr marL="0" indent="0">
              <a:buNone/>
            </a:pPr>
            <a:endParaRPr lang="en-GB" dirty="0" smtClean="0"/>
          </a:p>
          <a:p>
            <a:pPr lvl="1"/>
            <a:r>
              <a:rPr lang="en-GB" dirty="0" smtClean="0"/>
              <a:t>Relative dearth of published food poverty research concerned with the Scottish context.</a:t>
            </a:r>
          </a:p>
          <a:p>
            <a:pPr lvl="1"/>
            <a:r>
              <a:rPr lang="en-GB" dirty="0" smtClean="0"/>
              <a:t>Primary research has either focused on:</a:t>
            </a:r>
          </a:p>
          <a:p>
            <a:pPr lvl="2"/>
            <a:r>
              <a:rPr lang="en-GB" dirty="0" smtClean="0"/>
              <a:t>dietary behaviour patterns  - low </a:t>
            </a:r>
            <a:r>
              <a:rPr lang="en-GB" dirty="0"/>
              <a:t>income households consume a poorer quality diet compared to the wealthier counterparts.   </a:t>
            </a:r>
            <a:endParaRPr lang="en-GB" dirty="0" smtClean="0"/>
          </a:p>
          <a:p>
            <a:pPr lvl="2"/>
            <a:r>
              <a:rPr lang="en-GB" dirty="0" smtClean="0"/>
              <a:t>area-based research that </a:t>
            </a:r>
            <a:r>
              <a:rPr lang="en-GB" dirty="0"/>
              <a:t>has yielded mixed conclusions regarding  the availability and accessibility of food quality food offerings and the relationship with dietary behaviours. </a:t>
            </a:r>
          </a:p>
          <a:p>
            <a:pPr lvl="1"/>
            <a:r>
              <a:rPr lang="en-GB" b="1" dirty="0"/>
              <a:t>No academic exploration of the economic ability to acquire food in the context of other necessary household expenditure in Scotland.</a:t>
            </a:r>
          </a:p>
          <a:p>
            <a:pPr lvl="1"/>
            <a:r>
              <a:rPr lang="en-GB" b="1" dirty="0" smtClean="0"/>
              <a:t>Little </a:t>
            </a:r>
            <a:r>
              <a:rPr lang="en-GB" b="1" dirty="0"/>
              <a:t>exploration of the lived experience </a:t>
            </a:r>
            <a:r>
              <a:rPr lang="en-GB" b="1" dirty="0" smtClean="0"/>
              <a:t>of household </a:t>
            </a:r>
            <a:r>
              <a:rPr lang="en-GB" b="1" dirty="0"/>
              <a:t>food </a:t>
            </a:r>
            <a:r>
              <a:rPr lang="en-GB" b="1" dirty="0" smtClean="0"/>
              <a:t>insecurity.</a:t>
            </a:r>
          </a:p>
          <a:p>
            <a:pPr marL="457200" lvl="1" indent="0">
              <a:buNone/>
            </a:pPr>
            <a:endParaRPr lang="en-GB" dirty="0"/>
          </a:p>
        </p:txBody>
      </p:sp>
    </p:spTree>
    <p:extLst>
      <p:ext uri="{BB962C8B-B14F-4D97-AF65-F5344CB8AC3E}">
        <p14:creationId xmlns:p14="http://schemas.microsoft.com/office/powerpoint/2010/main" val="2603445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b="1" dirty="0" smtClean="0"/>
              <a:t>Secondary Analysis (SA) Research Questions</a:t>
            </a:r>
            <a:br>
              <a:rPr lang="en-GB" b="1" dirty="0" smtClean="0"/>
            </a:br>
            <a:r>
              <a:rPr lang="en-GB" dirty="0" smtClean="0"/>
              <a:t/>
            </a:r>
            <a:br>
              <a:rPr lang="en-GB" dirty="0" smtClean="0"/>
            </a:br>
            <a:endParaRPr lang="en-GB" dirty="0"/>
          </a:p>
        </p:txBody>
      </p:sp>
      <p:sp>
        <p:nvSpPr>
          <p:cNvPr id="3" name="Content Placeholder 2"/>
          <p:cNvSpPr>
            <a:spLocks noGrp="1"/>
          </p:cNvSpPr>
          <p:nvPr>
            <p:ph idx="1"/>
          </p:nvPr>
        </p:nvSpPr>
        <p:spPr>
          <a:xfrm>
            <a:off x="179512" y="1124745"/>
            <a:ext cx="8745413" cy="5733256"/>
          </a:xfrm>
        </p:spPr>
        <p:txBody>
          <a:bodyPr>
            <a:normAutofit fontScale="92500" lnSpcReduction="10000"/>
          </a:bodyPr>
          <a:lstStyle/>
          <a:p>
            <a:r>
              <a:rPr lang="en-GB" dirty="0"/>
              <a:t>M</a:t>
            </a:r>
            <a:r>
              <a:rPr lang="en-GB" dirty="0" smtClean="0"/>
              <a:t>ain goal was </a:t>
            </a:r>
            <a:r>
              <a:rPr lang="en-GB" b="1" dirty="0" smtClean="0"/>
              <a:t>to determine </a:t>
            </a:r>
            <a:r>
              <a:rPr lang="en-GB" b="1" dirty="0"/>
              <a:t>the extent to which existing data </a:t>
            </a:r>
            <a:r>
              <a:rPr lang="en-GB" dirty="0" smtClean="0"/>
              <a:t>could </a:t>
            </a:r>
            <a:r>
              <a:rPr lang="en-GB" dirty="0"/>
              <a:t>be exploited to investigate three key </a:t>
            </a:r>
            <a:r>
              <a:rPr lang="en-GB" dirty="0" smtClean="0"/>
              <a:t>research questions:</a:t>
            </a:r>
          </a:p>
          <a:p>
            <a:pPr marL="0" indent="0">
              <a:buNone/>
            </a:pPr>
            <a:endParaRPr lang="en-GB" dirty="0"/>
          </a:p>
          <a:p>
            <a:pPr lvl="1"/>
            <a:r>
              <a:rPr lang="en-GB" sz="2800" b="1" dirty="0" smtClean="0"/>
              <a:t>What is the current prevalence and nature of food poverty/insecurity in Scotland?</a:t>
            </a:r>
          </a:p>
          <a:p>
            <a:pPr lvl="1"/>
            <a:endParaRPr lang="en-GB" sz="2800" b="1" dirty="0" smtClean="0"/>
          </a:p>
          <a:p>
            <a:pPr lvl="1"/>
            <a:r>
              <a:rPr lang="en-GB" sz="2800" b="1" dirty="0" smtClean="0"/>
              <a:t>What are the current trends in relation to food poverty/insecurity in Scotland?</a:t>
            </a:r>
          </a:p>
          <a:p>
            <a:pPr lvl="1"/>
            <a:endParaRPr lang="en-GB" sz="2800" b="1" dirty="0" smtClean="0"/>
          </a:p>
          <a:p>
            <a:pPr lvl="1"/>
            <a:r>
              <a:rPr lang="en-GB" sz="2800" b="1" dirty="0" smtClean="0"/>
              <a:t>How are 1 and 2 above experienced by particular vulnerable groups – older people, those facing destitution, those living in rural and remote rural areas?</a:t>
            </a:r>
          </a:p>
          <a:p>
            <a:endParaRPr lang="en-GB" dirty="0"/>
          </a:p>
        </p:txBody>
      </p:sp>
    </p:spTree>
    <p:extLst>
      <p:ext uri="{BB962C8B-B14F-4D97-AF65-F5344CB8AC3E}">
        <p14:creationId xmlns:p14="http://schemas.microsoft.com/office/powerpoint/2010/main" val="1977501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14" y="44624"/>
            <a:ext cx="8424936" cy="1143000"/>
          </a:xfrm>
        </p:spPr>
        <p:txBody>
          <a:bodyPr>
            <a:noAutofit/>
          </a:bodyPr>
          <a:lstStyle/>
          <a:p>
            <a:r>
              <a:rPr lang="en-GB" b="1" dirty="0" smtClean="0">
                <a:solidFill>
                  <a:schemeClr val="tx2"/>
                </a:solidFill>
                <a:cs typeface="Arial" panose="020B0604020202020204" pitchFamily="34" charset="0"/>
              </a:rPr>
              <a:t>Food expenditure (LCFS)</a:t>
            </a:r>
            <a:br>
              <a:rPr lang="en-GB" b="1" dirty="0" smtClean="0">
                <a:solidFill>
                  <a:schemeClr val="tx2"/>
                </a:solidFill>
                <a:cs typeface="Arial" panose="020B0604020202020204" pitchFamily="34" charset="0"/>
              </a:rPr>
            </a:br>
            <a:endParaRPr lang="en-GB" sz="3200" dirty="0">
              <a:solidFill>
                <a:schemeClr val="tx2"/>
              </a:solidFill>
              <a:cs typeface="Arial" panose="020B0604020202020204" pitchFamily="34" charset="0"/>
            </a:endParaRPr>
          </a:p>
        </p:txBody>
      </p:sp>
      <p:sp>
        <p:nvSpPr>
          <p:cNvPr id="3" name="Text Placeholder 2"/>
          <p:cNvSpPr>
            <a:spLocks noGrp="1"/>
          </p:cNvSpPr>
          <p:nvPr>
            <p:ph type="body" idx="1"/>
          </p:nvPr>
        </p:nvSpPr>
        <p:spPr>
          <a:xfrm>
            <a:off x="-36346" y="2232173"/>
            <a:ext cx="2457804" cy="864096"/>
          </a:xfrm>
        </p:spPr>
        <p:txBody>
          <a:bodyPr>
            <a:normAutofit/>
          </a:bodyPr>
          <a:lstStyle/>
          <a:p>
            <a:pPr algn="ctr"/>
            <a:r>
              <a:rPr lang="en-GB" sz="1600" dirty="0" smtClean="0">
                <a:solidFill>
                  <a:schemeClr val="tx2"/>
                </a:solidFill>
                <a:cs typeface="Arial" panose="020B0604020202020204" pitchFamily="34" charset="0"/>
              </a:rPr>
              <a:t>Weekly </a:t>
            </a:r>
            <a:r>
              <a:rPr lang="en-GB" sz="1600" dirty="0">
                <a:solidFill>
                  <a:schemeClr val="tx2"/>
                </a:solidFill>
                <a:cs typeface="Arial" panose="020B0604020202020204" pitchFamily="34" charset="0"/>
              </a:rPr>
              <a:t>food expenditure (absolute £) </a:t>
            </a:r>
            <a:r>
              <a:rPr lang="en-GB" sz="1600" dirty="0" smtClean="0">
                <a:solidFill>
                  <a:schemeClr val="tx2"/>
                </a:solidFill>
                <a:cs typeface="Arial" panose="020B0604020202020204" pitchFamily="34" charset="0"/>
              </a:rPr>
              <a:t>for </a:t>
            </a:r>
            <a:r>
              <a:rPr lang="en-GB" sz="1600" dirty="0">
                <a:solidFill>
                  <a:schemeClr val="tx2"/>
                </a:solidFill>
                <a:cs typeface="Arial" panose="020B0604020202020204" pitchFamily="34" charset="0"/>
              </a:rPr>
              <a:t>HBAI and Non-HBAI</a:t>
            </a:r>
          </a:p>
        </p:txBody>
      </p:sp>
      <p:sp>
        <p:nvSpPr>
          <p:cNvPr id="5" name="Text Placeholder 4"/>
          <p:cNvSpPr>
            <a:spLocks noGrp="1"/>
          </p:cNvSpPr>
          <p:nvPr>
            <p:ph type="body" sz="quarter" idx="3"/>
          </p:nvPr>
        </p:nvSpPr>
        <p:spPr>
          <a:xfrm>
            <a:off x="13716" y="4825677"/>
            <a:ext cx="2411760" cy="823912"/>
          </a:xfrm>
        </p:spPr>
        <p:txBody>
          <a:bodyPr>
            <a:normAutofit/>
          </a:bodyPr>
          <a:lstStyle/>
          <a:p>
            <a:pPr algn="ctr"/>
            <a:r>
              <a:rPr lang="en-GB" sz="1600" dirty="0" smtClean="0">
                <a:solidFill>
                  <a:schemeClr val="tx2"/>
                </a:solidFill>
                <a:cs typeface="Arial" panose="020B0604020202020204" pitchFamily="34" charset="0"/>
              </a:rPr>
              <a:t>Proportion </a:t>
            </a:r>
            <a:r>
              <a:rPr lang="en-GB" sz="1600" dirty="0">
                <a:solidFill>
                  <a:schemeClr val="tx2"/>
                </a:solidFill>
                <a:cs typeface="Arial" panose="020B0604020202020204" pitchFamily="34" charset="0"/>
              </a:rPr>
              <a:t>of equivalised income spend on food </a:t>
            </a:r>
            <a:r>
              <a:rPr lang="en-GB" sz="1600" dirty="0" smtClean="0">
                <a:solidFill>
                  <a:schemeClr val="tx2"/>
                </a:solidFill>
                <a:cs typeface="Arial" panose="020B0604020202020204" pitchFamily="34" charset="0"/>
              </a:rPr>
              <a:t>for </a:t>
            </a:r>
            <a:r>
              <a:rPr lang="en-GB" sz="1600" dirty="0">
                <a:solidFill>
                  <a:schemeClr val="tx2"/>
                </a:solidFill>
                <a:cs typeface="Arial" panose="020B0604020202020204" pitchFamily="34" charset="0"/>
              </a:rPr>
              <a:t>HBAI and Non-HBAI</a:t>
            </a:r>
          </a:p>
        </p:txBody>
      </p:sp>
      <p:sp>
        <p:nvSpPr>
          <p:cNvPr id="9" name="Text Box 2"/>
          <p:cNvSpPr txBox="1">
            <a:spLocks noChangeArrowheads="1"/>
          </p:cNvSpPr>
          <p:nvPr/>
        </p:nvSpPr>
        <p:spPr bwMode="auto">
          <a:xfrm>
            <a:off x="97972" y="6642862"/>
            <a:ext cx="4400210" cy="548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spcAft>
                <a:spcPts val="0"/>
              </a:spcAft>
            </a:pPr>
            <a:r>
              <a:rPr lang="en-GB" sz="1200">
                <a:effectLst/>
                <a:latin typeface="Arial" panose="020B0604020202020204" pitchFamily="34" charset="0"/>
                <a:ea typeface="Calibri" panose="020F0502020204030204" pitchFamily="34" charset="0"/>
              </a:rPr>
              <a:t> </a:t>
            </a:r>
          </a:p>
        </p:txBody>
      </p:sp>
      <p:sp>
        <p:nvSpPr>
          <p:cNvPr id="7" name="Rectangle 6"/>
          <p:cNvSpPr/>
          <p:nvPr/>
        </p:nvSpPr>
        <p:spPr>
          <a:xfrm>
            <a:off x="1869890" y="612219"/>
            <a:ext cx="5256584" cy="954107"/>
          </a:xfrm>
          <a:prstGeom prst="rect">
            <a:avLst/>
          </a:prstGeom>
        </p:spPr>
        <p:txBody>
          <a:bodyPr wrap="square">
            <a:spAutoFit/>
          </a:bodyPr>
          <a:lstStyle/>
          <a:p>
            <a:r>
              <a:rPr lang="en-GB" sz="2800" b="1" dirty="0">
                <a:solidFill>
                  <a:schemeClr val="tx2"/>
                </a:solidFill>
                <a:cs typeface="Arial" panose="020B0604020202020204" pitchFamily="34" charset="0"/>
              </a:rPr>
              <a:t>(£s spent vs food income share)</a:t>
            </a:r>
            <a:r>
              <a:rPr lang="en-GB" sz="2800" dirty="0">
                <a:solidFill>
                  <a:schemeClr val="tx2"/>
                </a:solidFill>
                <a:cs typeface="Arial" panose="020B0604020202020204" pitchFamily="34" charset="0"/>
              </a:rPr>
              <a:t/>
            </a:r>
            <a:br>
              <a:rPr lang="en-GB" sz="2800" dirty="0">
                <a:solidFill>
                  <a:schemeClr val="tx2"/>
                </a:solidFill>
                <a:cs typeface="Arial" panose="020B0604020202020204" pitchFamily="34" charset="0"/>
              </a:rPr>
            </a:br>
            <a:endParaRPr lang="en-GB" sz="2800" dirty="0">
              <a:solidFill>
                <a:schemeClr val="tx2"/>
              </a:solidFill>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4" t="2331" r="1704" b="2557"/>
          <a:stretch/>
        </p:blipFill>
        <p:spPr bwMode="auto">
          <a:xfrm>
            <a:off x="2343572" y="1052736"/>
            <a:ext cx="5657850" cy="344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357" t="986" r="2507" b="1814"/>
          <a:stretch/>
        </p:blipFill>
        <p:spPr bwMode="auto">
          <a:xfrm>
            <a:off x="2505076" y="3241501"/>
            <a:ext cx="5510790" cy="349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416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694" y="0"/>
            <a:ext cx="9764246" cy="786755"/>
          </a:xfrm>
        </p:spPr>
        <p:txBody>
          <a:bodyPr>
            <a:normAutofit/>
          </a:bodyPr>
          <a:lstStyle/>
          <a:p>
            <a:r>
              <a:rPr lang="en-GB" sz="3600" b="1" dirty="0" smtClean="0">
                <a:solidFill>
                  <a:schemeClr val="tx2"/>
                </a:solidFill>
              </a:rPr>
              <a:t>Food Group Expenditure (LCFS), 2007 &amp; 2012</a:t>
            </a:r>
            <a:endParaRPr lang="en-GB" sz="3600" dirty="0">
              <a:solidFill>
                <a:schemeClr val="tx2"/>
              </a:solidFill>
            </a:endParaRPr>
          </a:p>
        </p:txBody>
      </p:sp>
      <p:sp>
        <p:nvSpPr>
          <p:cNvPr id="17" name="Text Placeholder 2"/>
          <p:cNvSpPr txBox="1">
            <a:spLocks/>
          </p:cNvSpPr>
          <p:nvPr/>
        </p:nvSpPr>
        <p:spPr>
          <a:xfrm>
            <a:off x="-540568" y="3717032"/>
            <a:ext cx="9908261" cy="356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b="1" dirty="0" smtClean="0">
                <a:solidFill>
                  <a:schemeClr val="tx2"/>
                </a:solidFill>
                <a:cs typeface="Arial" panose="020B0604020202020204" pitchFamily="34" charset="0"/>
              </a:rPr>
              <a:t>Expenditure on food groups as % of </a:t>
            </a:r>
            <a:r>
              <a:rPr lang="en-GB" sz="1800" b="1" dirty="0" err="1">
                <a:solidFill>
                  <a:schemeClr val="tx2"/>
                </a:solidFill>
                <a:cs typeface="Arial" panose="020B0604020202020204" pitchFamily="34" charset="0"/>
              </a:rPr>
              <a:t>equivalised</a:t>
            </a:r>
            <a:r>
              <a:rPr lang="en-GB" sz="1800" b="1" dirty="0">
                <a:solidFill>
                  <a:schemeClr val="tx2"/>
                </a:solidFill>
                <a:cs typeface="Arial" panose="020B0604020202020204" pitchFamily="34" charset="0"/>
              </a:rPr>
              <a:t> </a:t>
            </a:r>
            <a:r>
              <a:rPr lang="en-GB" sz="1800" b="1" dirty="0" smtClean="0">
                <a:solidFill>
                  <a:schemeClr val="tx2"/>
                </a:solidFill>
                <a:cs typeface="Arial" panose="020B0604020202020204" pitchFamily="34" charset="0"/>
              </a:rPr>
              <a:t> household income for HBAI and Non-HBAI</a:t>
            </a:r>
            <a:endParaRPr lang="en-GB" sz="1800" b="1" dirty="0">
              <a:solidFill>
                <a:schemeClr val="tx2"/>
              </a:solidFill>
              <a:cs typeface="Arial" panose="020B0604020202020204"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69" y="4060711"/>
            <a:ext cx="4377126" cy="273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3845306" y="4060711"/>
            <a:ext cx="748923" cy="369332"/>
          </a:xfrm>
          <a:prstGeom prst="rect">
            <a:avLst/>
          </a:prstGeom>
        </p:spPr>
        <p:txBody>
          <a:bodyPr wrap="none">
            <a:spAutoFit/>
          </a:bodyPr>
          <a:lstStyle/>
          <a:p>
            <a:r>
              <a:rPr lang="en-GB" b="1" dirty="0">
                <a:solidFill>
                  <a:schemeClr val="tx2"/>
                </a:solidFill>
                <a:latin typeface="Arial" panose="020B0604020202020204" pitchFamily="34" charset="0"/>
                <a:cs typeface="Arial" panose="020B0604020202020204" pitchFamily="34" charset="0"/>
              </a:rPr>
              <a:t>HBAI</a:t>
            </a:r>
            <a:endParaRPr lang="en-GB" dirty="0">
              <a:solidFill>
                <a:schemeClr val="tx2"/>
              </a:solidFill>
            </a:endParaRP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395" y="4040278"/>
            <a:ext cx="4414262" cy="275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7689780" y="4040278"/>
            <a:ext cx="1274708" cy="369332"/>
          </a:xfrm>
          <a:prstGeom prst="rect">
            <a:avLst/>
          </a:prstGeom>
        </p:spPr>
        <p:txBody>
          <a:bodyPr wrap="none">
            <a:spAutoFit/>
          </a:bodyPr>
          <a:lstStyle/>
          <a:p>
            <a:r>
              <a:rPr lang="en-GB" b="1" dirty="0" smtClean="0">
                <a:solidFill>
                  <a:schemeClr val="tx2"/>
                </a:solidFill>
                <a:latin typeface="Arial" panose="020B0604020202020204" pitchFamily="34" charset="0"/>
                <a:cs typeface="Arial" panose="020B0604020202020204" pitchFamily="34" charset="0"/>
              </a:rPr>
              <a:t>Non-HBAI</a:t>
            </a:r>
            <a:endParaRPr lang="en-GB" dirty="0">
              <a:solidFill>
                <a:schemeClr val="tx2"/>
              </a:solidFill>
            </a:endParaRPr>
          </a:p>
        </p:txBody>
      </p:sp>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1023755"/>
            <a:ext cx="4548021" cy="270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269" y="1023754"/>
            <a:ext cx="4346723" cy="270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2536" y="692696"/>
            <a:ext cx="8136904" cy="369332"/>
          </a:xfrm>
          <a:prstGeom prst="rect">
            <a:avLst/>
          </a:prstGeom>
        </p:spPr>
        <p:txBody>
          <a:bodyPr wrap="square">
            <a:spAutoFit/>
          </a:bodyPr>
          <a:lstStyle/>
          <a:p>
            <a:pPr algn="ctr"/>
            <a:r>
              <a:rPr lang="en-GB" b="1" dirty="0">
                <a:solidFill>
                  <a:schemeClr val="tx2"/>
                </a:solidFill>
                <a:cs typeface="Arial" panose="020B0604020202020204" pitchFamily="34" charset="0"/>
              </a:rPr>
              <a:t>Weekly food expenditure by food group (£ per week)  for HBAI and Non-HBAI</a:t>
            </a:r>
          </a:p>
        </p:txBody>
      </p:sp>
      <p:sp>
        <p:nvSpPr>
          <p:cNvPr id="31" name="Rectangle 30"/>
          <p:cNvSpPr/>
          <p:nvPr/>
        </p:nvSpPr>
        <p:spPr>
          <a:xfrm>
            <a:off x="3751069" y="1052155"/>
            <a:ext cx="748923" cy="369332"/>
          </a:xfrm>
          <a:prstGeom prst="rect">
            <a:avLst/>
          </a:prstGeom>
        </p:spPr>
        <p:txBody>
          <a:bodyPr wrap="none">
            <a:spAutoFit/>
          </a:bodyPr>
          <a:lstStyle/>
          <a:p>
            <a:r>
              <a:rPr lang="en-GB" b="1" dirty="0">
                <a:solidFill>
                  <a:schemeClr val="tx2"/>
                </a:solidFill>
                <a:latin typeface="Arial" panose="020B0604020202020204" pitchFamily="34" charset="0"/>
                <a:cs typeface="Arial" panose="020B0604020202020204" pitchFamily="34" charset="0"/>
              </a:rPr>
              <a:t>HBAI</a:t>
            </a:r>
            <a:endParaRPr lang="en-GB" dirty="0">
              <a:solidFill>
                <a:schemeClr val="tx2"/>
              </a:solidFill>
            </a:endParaRPr>
          </a:p>
        </p:txBody>
      </p:sp>
      <p:sp>
        <p:nvSpPr>
          <p:cNvPr id="32" name="Rectangle 31"/>
          <p:cNvSpPr/>
          <p:nvPr/>
        </p:nvSpPr>
        <p:spPr>
          <a:xfrm>
            <a:off x="7773305" y="1023754"/>
            <a:ext cx="1274708" cy="369332"/>
          </a:xfrm>
          <a:prstGeom prst="rect">
            <a:avLst/>
          </a:prstGeom>
        </p:spPr>
        <p:txBody>
          <a:bodyPr wrap="none">
            <a:spAutoFit/>
          </a:bodyPr>
          <a:lstStyle/>
          <a:p>
            <a:r>
              <a:rPr lang="en-GB" b="1" dirty="0" smtClean="0">
                <a:solidFill>
                  <a:schemeClr val="tx2"/>
                </a:solidFill>
                <a:latin typeface="Arial" panose="020B0604020202020204" pitchFamily="34" charset="0"/>
                <a:cs typeface="Arial" panose="020B0604020202020204" pitchFamily="34" charset="0"/>
              </a:rPr>
              <a:t>Non-HBAI</a:t>
            </a:r>
            <a:endParaRPr lang="en-GB" dirty="0">
              <a:solidFill>
                <a:schemeClr val="tx2"/>
              </a:solidFill>
            </a:endParaRPr>
          </a:p>
        </p:txBody>
      </p:sp>
    </p:spTree>
    <p:extLst>
      <p:ext uri="{BB962C8B-B14F-4D97-AF65-F5344CB8AC3E}">
        <p14:creationId xmlns:p14="http://schemas.microsoft.com/office/powerpoint/2010/main" val="134133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6156</TotalTime>
  <Words>3039</Words>
  <Application>Microsoft Office PowerPoint</Application>
  <PresentationFormat>On-screen Show (4:3)</PresentationFormat>
  <Paragraphs>209</Paragraphs>
  <Slides>27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ヒラギノ角ゴ Pro W3</vt:lpstr>
      <vt:lpstr>Office Theme</vt:lpstr>
      <vt:lpstr> </vt:lpstr>
      <vt:lpstr>Scottish Food Poverty Study: Commissioned Aims</vt:lpstr>
      <vt:lpstr>Co-researchers</vt:lpstr>
      <vt:lpstr>Methods </vt:lpstr>
      <vt:lpstr>Terms of reference</vt:lpstr>
      <vt:lpstr>Rapid review results </vt:lpstr>
      <vt:lpstr> Secondary Analysis (SA) Research Questions  </vt:lpstr>
      <vt:lpstr>Food expenditure (LCFS) </vt:lpstr>
      <vt:lpstr>Food Group Expenditure (LCFS), 2007 &amp; 2012</vt:lpstr>
      <vt:lpstr>Other notable findings  </vt:lpstr>
      <vt:lpstr>What the existing routinely collected data could not/cannot not tell us </vt:lpstr>
      <vt:lpstr>PowerPoint Presentation</vt:lpstr>
      <vt:lpstr>Perceptions and views about what it means to be food insecure in the Scottish context</vt:lpstr>
      <vt:lpstr>Perceptions of groups most affected</vt:lpstr>
      <vt:lpstr>Perceived causes of household food insecurity</vt:lpstr>
      <vt:lpstr>Food bank figures do not provide an accurate picture of the nature and extent of HFI in Scotland</vt:lpstr>
      <vt:lpstr>Other Key Learnings</vt:lpstr>
      <vt:lpstr>Rights-based approaches to food</vt:lpstr>
      <vt:lpstr>General Comment 12: ICESCR </vt:lpstr>
      <vt:lpstr>1st UN Special Rapporteur for Food Security defined RtF: </vt:lpstr>
      <vt:lpstr>Three key dimensions of the RtF</vt:lpstr>
      <vt:lpstr>State obligations related to the RtF under the ICESCR</vt:lpstr>
      <vt:lpstr>What the RtF is not</vt:lpstr>
      <vt:lpstr>The Right to Adequate Food: What does this mean in Scotland?</vt:lpstr>
      <vt:lpstr>The Right to Adequate Food: What does this mean in Scotland?</vt:lpstr>
      <vt:lpstr>Acknowledgements</vt:lpstr>
      <vt:lpstr>Contact Details</vt:lpstr>
    </vt:vector>
  </TitlesOfParts>
  <Company>University of Aberdeen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The nature and extent of food poverty/insecurity in Scotland: Main results and recommendations:  May 2015  Flora Douglas1,Ourega-Zoé Ejebu2, Ada Garcia3, Fiona MacKenzie1, Stephen Whybrow1, Lynda McKenzie2, Anne Ludbrook2, Elisabeth Dowler4  1Rowett Institute of Nutrition and Health, University of Aberdeen 2Health Economics Research Unit (HERU), University of Aberdeen  3Human Nutrition, University of Glasgow 4 University of Warwick</dc:title>
  <dc:creator>Douglas, Flora C. G.</dc:creator>
  <cp:lastModifiedBy>Jane Oliver</cp:lastModifiedBy>
  <cp:revision>125</cp:revision>
  <dcterms:created xsi:type="dcterms:W3CDTF">2015-06-25T08:39:57Z</dcterms:created>
  <dcterms:modified xsi:type="dcterms:W3CDTF">2015-11-13T12:55:32Z</dcterms:modified>
</cp:coreProperties>
</file>